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82" r:id="rId2"/>
    <p:sldId id="256" r:id="rId3"/>
    <p:sldId id="257" r:id="rId4"/>
    <p:sldId id="258" r:id="rId5"/>
    <p:sldId id="259" r:id="rId6"/>
    <p:sldId id="283" r:id="rId7"/>
    <p:sldId id="284" r:id="rId8"/>
    <p:sldId id="285" r:id="rId9"/>
    <p:sldId id="286" r:id="rId10"/>
    <p:sldId id="287"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46" autoAdjust="0"/>
    <p:restoredTop sz="83281" autoAdjust="0"/>
  </p:normalViewPr>
  <p:slideViewPr>
    <p:cSldViewPr snapToGrid="0" snapToObjects="1" showGuides="1">
      <p:cViewPr varScale="1">
        <p:scale>
          <a:sx n="85" d="100"/>
          <a:sy n="85" d="100"/>
        </p:scale>
        <p:origin x="283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change is affecting marine ecosystems and impacting human activities in the US ocean. The nature of ocean-based climate impacts is often unique to local areas but can cascade through social–ecological systems to affect the entire country. For example, extreme weather events impact shipping and supply chains, and harmful algal blooms (HABs) in coastal areas affect tourism. User conflicts, such as those involving the siting of offshore renewable energy in fishing areas, have created tensions in US waters. Climate impacts on physical ocean conditions are covered in Chapters 2 and 3. Figure credit: The Nature Conservancy.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79489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Heatwaves have caused extensive disruptions to marine ecosystems and, in turn, to human communities and economies. Shown here are the widespread impacts of a massive marine heatwave that began in the Gulf of Alaska and subsequently covered the entire West Coast, persisting for several years and coinciding with severe drought over land. Icons on the timeline indicate when impacts occurred; many impacts were sustained for months or years but, for clarity, are shown only at a representative time when they were particularly prevalent. Impacts described as coast-wide or without a specific location occurred off all West Coast states: Alaska, Washington, Oregon, and California. Fishery disasters, as determined by the US secretary of commerce, are shown for individual species (Pacific sardine, Pacific cod) or groups of species (salmon, crab). While the largest heatwave dissipated by 2017, effects of the 2014–2016 heatwave have persisted in the form of lasting ecological changes and new adaptation measures designed to mitigate negative impacts in the future. Figure credit: NOAA Southwest Fisheries Science Center.</a:t>
            </a:r>
            <a:b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b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325198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CAPTION: Ocean industries such as fishing, shipping, and tourism are important economic activities in coastal communities across the United States. The Nation’s continental shelf is a major source of energy from oil and gas, and renewable energy, particularly offshore wind, is being developed in multiple areas. The ocean-based economy is even more critical to the island commonwealths and territories in the Pacific and Caribbean, although economic data comparable to that for the 50 US states are not available. Economic dependence on ocean resources is proportionately highest in rural communities, which have fewer economic alternatives if they experience climate-related disruptions.(</a:t>
            </a:r>
            <a:r>
              <a:rPr lang="en-US" sz="1800" dirty="0" err="1">
                <a:solidFill>
                  <a:srgbClr val="000000"/>
                </a:solidFill>
                <a:effectLst/>
                <a:latin typeface="Calibri" panose="020F0502020204030204" pitchFamily="34" charset="0"/>
                <a:ea typeface="Calibri" panose="020F0502020204030204" pitchFamily="34" charset="0"/>
              </a:rPr>
              <a:t>Bhattachan</a:t>
            </a:r>
            <a:r>
              <a:rPr lang="en-US" sz="1800" dirty="0">
                <a:solidFill>
                  <a:srgbClr val="000000"/>
                </a:solidFill>
                <a:effectLst/>
                <a:latin typeface="Calibri" panose="020F0502020204030204" pitchFamily="34" charset="0"/>
                <a:ea typeface="Calibri" panose="020F0502020204030204" pitchFamily="34" charset="0"/>
              </a:rPr>
              <a:t> et al. 2018; </a:t>
            </a:r>
            <a:r>
              <a:rPr lang="en-US" sz="1800" dirty="0" err="1">
                <a:solidFill>
                  <a:srgbClr val="000000"/>
                </a:solidFill>
                <a:effectLst/>
                <a:latin typeface="Calibri" panose="020F0502020204030204" pitchFamily="34" charset="0"/>
                <a:ea typeface="Calibri" panose="020F0502020204030204" pitchFamily="34" charset="0"/>
              </a:rPr>
              <a:t>Jurjonas</a:t>
            </a:r>
            <a:r>
              <a:rPr lang="en-US" sz="1800" dirty="0">
                <a:solidFill>
                  <a:srgbClr val="000000"/>
                </a:solidFill>
                <a:effectLst/>
                <a:latin typeface="Calibri" panose="020F0502020204030204" pitchFamily="34" charset="0"/>
                <a:ea typeface="Calibri" panose="020F0502020204030204" pitchFamily="34" charset="0"/>
              </a:rPr>
              <a:t> and </a:t>
            </a:r>
            <a:r>
              <a:rPr lang="en-US" sz="1800" dirty="0" err="1">
                <a:solidFill>
                  <a:srgbClr val="000000"/>
                </a:solidFill>
                <a:effectLst/>
                <a:latin typeface="Calibri" panose="020F0502020204030204" pitchFamily="34" charset="0"/>
                <a:ea typeface="Calibri" panose="020F0502020204030204" pitchFamily="34" charset="0"/>
              </a:rPr>
              <a:t>Seekamp</a:t>
            </a:r>
            <a:r>
              <a:rPr lang="en-US" sz="1800" dirty="0">
                <a:solidFill>
                  <a:srgbClr val="000000"/>
                </a:solidFill>
                <a:effectLst/>
                <a:latin typeface="Calibri" panose="020F0502020204030204" pitchFamily="34" charset="0"/>
                <a:ea typeface="Calibri" panose="020F0502020204030204" pitchFamily="34" charset="0"/>
              </a:rPr>
              <a:t> 2018) Figure credit: Middlebury Institute of International Studies,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251689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Many types of adaptation measures are being undertaken, or are under consideration, as ways to respond to and prepare for climate change impacts on ocean activities and economic sectors. The measures range from small adjustments (incremental) to larger actions within current socioeconomic and management systems (systemic) and substantial changes beyond existing systems (transformative). Figure credit: Gulf of Maine Research Institute.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10679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Future marine ecosystems and human activities will differ under low versus high greenhouse gas emissions scenarios. This figure is a simplified depiction of major predicted changes as a result of climate change. Under low scenarios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more adaptation options remain available, and ocean services such as food provision and coastal protection are maintained, but trade-offs between ocean-based activities will escalate. Under high scenarios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ecosystems will be altered, fewer adaptation options will be available, and losses of services are expected across diverse sectors. Figure credit: Center for American Progress and Gulf of Maine Research Institute.</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172179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48317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10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6" r:id="rId8"/>
    <p:sldLayoutId id="2147483664"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7930/NCA5.2023.CH1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https://nca2023.globalchange.gov/chapter/10</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335FB727-088C-6877-CCBA-EAC83160FE68}"/>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9ED548-D0FB-7342-473A-C859130A2CBE}"/>
              </a:ext>
            </a:extLst>
          </p:cNvPr>
          <p:cNvSpPr>
            <a:spLocks noGrp="1"/>
          </p:cNvSpPr>
          <p:nvPr>
            <p:ph type="title"/>
          </p:nvPr>
        </p:nvSpPr>
        <p:spPr/>
        <p:txBody>
          <a:bodyPr/>
          <a:lstStyle/>
          <a:p>
            <a:r>
              <a:rPr lang="en-US" dirty="0"/>
              <a:t>Figure 10.5. Future ocean conditions and activities will depend on emissions levels and mitigation strategies.</a:t>
            </a:r>
          </a:p>
        </p:txBody>
      </p:sp>
      <p:pic>
        <p:nvPicPr>
          <p:cNvPr id="4" name="Content Placeholder 3">
            <a:extLst>
              <a:ext uri="{FF2B5EF4-FFF2-40B4-BE49-F238E27FC236}">
                <a16:creationId xmlns:a16="http://schemas.microsoft.com/office/drawing/2014/main" id="{053F093B-291B-5FF4-D47D-D6E3BD5CB21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71" r="-71"/>
          <a:stretch/>
        </p:blipFill>
        <p:spPr>
          <a:xfrm>
            <a:off x="1621416" y="553244"/>
            <a:ext cx="5901168" cy="4394200"/>
          </a:xfrm>
          <a:prstGeom prst="rect">
            <a:avLst/>
          </a:prstGeom>
        </p:spPr>
      </p:pic>
    </p:spTree>
    <p:extLst>
      <p:ext uri="{BB962C8B-B14F-4D97-AF65-F5344CB8AC3E}">
        <p14:creationId xmlns:p14="http://schemas.microsoft.com/office/powerpoint/2010/main" val="153216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8"/>
            <a:ext cx="7886700" cy="4981421"/>
          </a:xfrm>
        </p:spPr>
        <p:txBody>
          <a:bodyPr spcCol="457200">
            <a:normAutofit fontScale="85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Emily B. Osborne</a:t>
            </a:r>
            <a:r>
              <a:rPr lang="en-US" dirty="0"/>
              <a:t>, NOAA Oceanic and Atmospheric Research, Atlantic Oceanographic and Meteorological Laboratory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Katherine E. Mills</a:t>
            </a:r>
            <a:r>
              <a:rPr lang="en-US" dirty="0"/>
              <a:t>, Gulf of Maine Research Institute</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Richard J. Bell</a:t>
            </a:r>
            <a:r>
              <a:rPr lang="en-US" dirty="0"/>
              <a:t>, The Nature Conservancy</a:t>
            </a:r>
          </a:p>
          <a:p>
            <a:pPr marL="12700">
              <a:lnSpc>
                <a:spcPct val="110000"/>
              </a:lnSpc>
              <a:spcAft>
                <a:spcPts val="300"/>
              </a:spcAft>
            </a:pPr>
            <a:r>
              <a:rPr lang="en-US" b="1" dirty="0"/>
              <a:t>Charles S. Colgan</a:t>
            </a:r>
            <a:r>
              <a:rPr lang="en-US" dirty="0"/>
              <a:t>, Middlebury Institute of International Studies at Monterey, Center for the Blue Economy</a:t>
            </a:r>
          </a:p>
          <a:p>
            <a:pPr marL="12700">
              <a:lnSpc>
                <a:spcPct val="110000"/>
              </a:lnSpc>
              <a:spcAft>
                <a:spcPts val="300"/>
              </a:spcAft>
            </a:pPr>
            <a:r>
              <a:rPr lang="en-US" b="1" dirty="0"/>
              <a:t>Sarah R. Cooley</a:t>
            </a:r>
            <a:r>
              <a:rPr lang="en-US" dirty="0"/>
              <a:t>, Ocean Conservancy</a:t>
            </a:r>
          </a:p>
          <a:p>
            <a:pPr marL="12700">
              <a:lnSpc>
                <a:spcPct val="110000"/>
              </a:lnSpc>
              <a:spcAft>
                <a:spcPts val="300"/>
              </a:spcAft>
            </a:pPr>
            <a:r>
              <a:rPr lang="en-US" b="1" dirty="0"/>
              <a:t>Miriam C. Goldstein</a:t>
            </a:r>
            <a:r>
              <a:rPr lang="en-US" dirty="0"/>
              <a:t>, Center for American Progress (through February 2023)</a:t>
            </a:r>
          </a:p>
          <a:p>
            <a:pPr marL="12700">
              <a:lnSpc>
                <a:spcPct val="110000"/>
              </a:lnSpc>
              <a:spcAft>
                <a:spcPts val="300"/>
              </a:spcAft>
            </a:pPr>
            <a:r>
              <a:rPr lang="en-US" b="1" dirty="0"/>
              <a:t>Roger B. </a:t>
            </a:r>
            <a:r>
              <a:rPr lang="en-US" b="1" dirty="0" err="1"/>
              <a:t>Griffis</a:t>
            </a:r>
            <a:r>
              <a:rPr lang="en-US" dirty="0"/>
              <a:t>, NOAA Fisheries </a:t>
            </a:r>
          </a:p>
          <a:p>
            <a:pPr marL="12700">
              <a:lnSpc>
                <a:spcPct val="110000"/>
              </a:lnSpc>
              <a:spcAft>
                <a:spcPts val="300"/>
              </a:spcAft>
            </a:pPr>
            <a:r>
              <a:rPr lang="en-US" b="1" dirty="0"/>
              <a:t>Kirstin </a:t>
            </a:r>
            <a:r>
              <a:rPr lang="en-US" b="1" dirty="0" err="1"/>
              <a:t>Holsman</a:t>
            </a:r>
            <a:r>
              <a:rPr lang="en-US" dirty="0"/>
              <a:t>, NOAA Alaska Fisheries Science Center</a:t>
            </a:r>
          </a:p>
          <a:p>
            <a:pPr marL="12700">
              <a:lnSpc>
                <a:spcPct val="110000"/>
              </a:lnSpc>
              <a:spcAft>
                <a:spcPts val="300"/>
              </a:spcAft>
            </a:pPr>
            <a:r>
              <a:rPr lang="en-US" b="1" dirty="0"/>
              <a:t>Michael </a:t>
            </a:r>
            <a:r>
              <a:rPr lang="en-US" b="1" dirty="0" err="1"/>
              <a:t>Jacox</a:t>
            </a:r>
            <a:r>
              <a:rPr lang="en-US" dirty="0"/>
              <a:t>, NOAA Southwest Fisheries Science Center and NOAA Physical Sciences Laboratory</a:t>
            </a:r>
          </a:p>
          <a:p>
            <a:pPr marL="12700">
              <a:lnSpc>
                <a:spcPct val="110000"/>
              </a:lnSpc>
              <a:spcAft>
                <a:spcPts val="300"/>
              </a:spcAft>
            </a:pPr>
            <a:r>
              <a:rPr lang="en-US" b="1" dirty="0" err="1"/>
              <a:t>Fiorenza</a:t>
            </a:r>
            <a:r>
              <a:rPr lang="en-US" b="1" dirty="0"/>
              <a:t> </a:t>
            </a:r>
            <a:r>
              <a:rPr lang="en-US" b="1" dirty="0" err="1"/>
              <a:t>Micheli</a:t>
            </a:r>
            <a:r>
              <a:rPr lang="en-US" dirty="0"/>
              <a:t>, Stanford University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Andrew A. Rosenberg</a:t>
            </a:r>
            <a:r>
              <a:rPr lang="en-US" dirty="0"/>
              <a:t>, University of New Hampshire</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Fredric </a:t>
            </a:r>
            <a:r>
              <a:rPr lang="en-US" b="1" dirty="0" err="1"/>
              <a:t>Lipschultz</a:t>
            </a:r>
            <a:r>
              <a:rPr lang="en-US" dirty="0"/>
              <a:t>, US Global Change Research Program / USRA</a:t>
            </a:r>
          </a:p>
          <a:p>
            <a:pPr marL="12700">
              <a:lnSpc>
                <a:spcPct val="110000"/>
              </a:lnSpc>
              <a:spcAft>
                <a:spcPts val="300"/>
              </a:spcAft>
            </a:pPr>
            <a:r>
              <a:rPr lang="en-US" b="1" dirty="0"/>
              <a:t>Drew Story</a:t>
            </a:r>
            <a:r>
              <a:rPr lang="en-US" dirty="0"/>
              <a:t>, US Global Change Research Program / ICF (through July 2022)</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85000" lnSpcReduction="10000"/>
          </a:bodyPr>
          <a:lstStyle/>
          <a:p>
            <a:pPr marL="11113" marR="0" indent="-11113">
              <a:spcBef>
                <a:spcPts val="0"/>
              </a:spcBef>
              <a:spcAft>
                <a:spcPts val="0"/>
              </a:spcAft>
            </a:pPr>
            <a:r>
              <a:rPr lang="en-US" sz="1800" dirty="0">
                <a:effectLst/>
                <a:latin typeface="Calibri" panose="020F0502020204030204" pitchFamily="34" charset="0"/>
                <a:ea typeface="Calibri" panose="020F0502020204030204" pitchFamily="34" charset="0"/>
              </a:rPr>
              <a:t>Mills, K.E., E.B. Osborne, R.J. Bell, C.S. Colgan, S.R. Cooley, M.C. Goldstein, R.B. </a:t>
            </a:r>
            <a:r>
              <a:rPr lang="en-US" sz="1800" dirty="0" err="1">
                <a:effectLst/>
                <a:latin typeface="Calibri" panose="020F0502020204030204" pitchFamily="34" charset="0"/>
                <a:ea typeface="Calibri" panose="020F0502020204030204" pitchFamily="34" charset="0"/>
              </a:rPr>
              <a:t>Griffis</a:t>
            </a:r>
            <a:r>
              <a:rPr lang="en-US" sz="1800" dirty="0">
                <a:effectLst/>
                <a:latin typeface="Calibri" panose="020F0502020204030204" pitchFamily="34" charset="0"/>
                <a:ea typeface="Calibri" panose="020F0502020204030204" pitchFamily="34" charset="0"/>
              </a:rPr>
              <a:t>, K. </a:t>
            </a:r>
            <a:r>
              <a:rPr lang="en-US" sz="1800" dirty="0" err="1">
                <a:effectLst/>
                <a:latin typeface="Calibri" panose="020F0502020204030204" pitchFamily="34" charset="0"/>
                <a:ea typeface="Calibri" panose="020F0502020204030204" pitchFamily="34" charset="0"/>
              </a:rPr>
              <a:t>Holsman</a:t>
            </a:r>
            <a:r>
              <a:rPr lang="en-US" sz="1800" dirty="0">
                <a:effectLst/>
                <a:latin typeface="Calibri" panose="020F0502020204030204" pitchFamily="34" charset="0"/>
                <a:ea typeface="Calibri" panose="020F0502020204030204" pitchFamily="34" charset="0"/>
              </a:rPr>
              <a:t>, M. </a:t>
            </a:r>
            <a:r>
              <a:rPr lang="en-US" sz="1800" dirty="0" err="1">
                <a:effectLst/>
                <a:latin typeface="Calibri" panose="020F0502020204030204" pitchFamily="34" charset="0"/>
                <a:ea typeface="Calibri" panose="020F0502020204030204" pitchFamily="34" charset="0"/>
              </a:rPr>
              <a:t>Jacox</a:t>
            </a:r>
            <a:r>
              <a:rPr lang="en-US" sz="1800" dirty="0">
                <a:effectLst/>
                <a:latin typeface="Calibri" panose="020F0502020204030204" pitchFamily="34" charset="0"/>
                <a:ea typeface="Calibri" panose="020F0502020204030204" pitchFamily="34" charset="0"/>
              </a:rPr>
              <a:t>, and F. </a:t>
            </a:r>
            <a:r>
              <a:rPr lang="en-US" sz="1800" dirty="0" err="1">
                <a:effectLst/>
                <a:latin typeface="Calibri" panose="020F0502020204030204" pitchFamily="34" charset="0"/>
                <a:ea typeface="Calibri" panose="020F0502020204030204" pitchFamily="34" charset="0"/>
              </a:rPr>
              <a:t>Micheli</a:t>
            </a:r>
            <a:r>
              <a:rPr lang="en-US" sz="1800" dirty="0">
                <a:effectLst/>
                <a:latin typeface="Calibri" panose="020F0502020204030204" pitchFamily="34" charset="0"/>
                <a:ea typeface="Calibri" panose="020F0502020204030204" pitchFamily="34" charset="0"/>
              </a:rPr>
              <a:t>, 2023: Ch. 10. Ocean ecosystems and marine resources.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https://doi.org/10.7930/NCA5.2023.CH10</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https://nca2023.globalchange.gov/chapter/10</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10 | Oceans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77500" lnSpcReduction="20000"/>
          </a:bodyPr>
          <a:lstStyle/>
          <a:p>
            <a:pPr>
              <a:lnSpc>
                <a:spcPct val="110000"/>
              </a:lnSpc>
            </a:pPr>
            <a:r>
              <a:rPr lang="en-US" dirty="0"/>
              <a:t>Unprecedented Climate Impacts Threaten Ecosystems and Human Well-Being</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lnSpcReduction="10000"/>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is significantly altering US marine ecosystems at a pace, magnitude, and extent that is unprecedented over millennia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Changes in species locations, productivity, and seasonal timing are cascading through ecosystems, threatening critical connections between people and the ocean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especially for Indigenous Peoples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Risks to marine ecosystems and the people connected to them will be greater under higher scenarios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will depend on the ability of ecological and social systems to adapt to the pace of climate change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Continued climate change, particularly under higher scenarios, is projected to push many systems toward novel conditions and critical tipping points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beyond which the risk of significant impacts to marine ecosystems, including collapse, is high, adaptation may be insufficient, and human well-being is threatened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Climate Change Is Altering Marine-Related Economic Activities</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change poses a substantial risk to ocean-related industries and economic activities such as fisheries, tourism, recreation, transportation, and energy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climate change continues, economic and cultural impacts are expected to become larger and more widespread, especially under higher scenarios and in communities that are highly dependent on ocean resources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 range of approaches can facilitate adaptation to some degree of climate change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but higher levels of climate change will limit the success of adaptation measures and markedly increase climate risk to marine-related economic activities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lstStyle/>
          <a:p>
            <a:r>
              <a:rPr lang="en-US" dirty="0"/>
              <a:t>Our Future Ocean Depends on Decisions Today</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Future risks to marine ecosystems, ocean resources, and people will be substantially reduced by implementing adaptation and mitigation actions now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Responding swiftly to climate change will improve outcomes, reduce costs, promote resilience and equity, and allow the widest possible suite of adaptation solutions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Impacts will continue to be uneven across communities, with more harmful outcomes in communities that are highly ocean-reliant and historically marginalized, unless equitable adaptation and mitigation efforts are implemented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A450B-DFE7-B6AE-C4A6-35C3292260F9}"/>
              </a:ext>
            </a:extLst>
          </p:cNvPr>
          <p:cNvSpPr>
            <a:spLocks noGrp="1"/>
          </p:cNvSpPr>
          <p:nvPr>
            <p:ph type="title"/>
          </p:nvPr>
        </p:nvSpPr>
        <p:spPr/>
        <p:txBody>
          <a:bodyPr/>
          <a:lstStyle/>
          <a:p>
            <a:r>
              <a:rPr lang="en-US" dirty="0"/>
              <a:t>Figure 10.1. Many broad-scale climate-related ecological and human impacts are occurring in US marine areas.</a:t>
            </a:r>
          </a:p>
        </p:txBody>
      </p:sp>
      <p:pic>
        <p:nvPicPr>
          <p:cNvPr id="4" name="Content Placeholder 3">
            <a:extLst>
              <a:ext uri="{FF2B5EF4-FFF2-40B4-BE49-F238E27FC236}">
                <a16:creationId xmlns:a16="http://schemas.microsoft.com/office/drawing/2014/main" id="{D3736BFD-882B-CE4B-1FBF-84BC9DA320A4}"/>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a:xfrm>
            <a:off x="1547812" y="431800"/>
            <a:ext cx="6048375" cy="4637088"/>
          </a:xfrm>
          <a:prstGeom prst="rect">
            <a:avLst/>
          </a:prstGeom>
        </p:spPr>
      </p:pic>
    </p:spTree>
    <p:extLst>
      <p:ext uri="{BB962C8B-B14F-4D97-AF65-F5344CB8AC3E}">
        <p14:creationId xmlns:p14="http://schemas.microsoft.com/office/powerpoint/2010/main" val="90094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529C2-7321-3FE9-07FB-CE21F2FBA989}"/>
              </a:ext>
            </a:extLst>
          </p:cNvPr>
          <p:cNvSpPr>
            <a:spLocks noGrp="1"/>
          </p:cNvSpPr>
          <p:nvPr>
            <p:ph type="title"/>
          </p:nvPr>
        </p:nvSpPr>
        <p:spPr>
          <a:xfrm>
            <a:off x="446961" y="457200"/>
            <a:ext cx="2949178" cy="2241030"/>
          </a:xfrm>
        </p:spPr>
        <p:txBody>
          <a:bodyPr>
            <a:normAutofit fontScale="90000"/>
          </a:bodyPr>
          <a:lstStyle/>
          <a:p>
            <a:r>
              <a:rPr lang="en-US" dirty="0"/>
              <a:t>Figure 10.2. The West Coast has experienced unprecedented warm ocean temperatures and environmental disruptions from marine heatwaves. </a:t>
            </a:r>
          </a:p>
        </p:txBody>
      </p:sp>
      <p:pic>
        <p:nvPicPr>
          <p:cNvPr id="4" name="Content Placeholder 3">
            <a:extLst>
              <a:ext uri="{FF2B5EF4-FFF2-40B4-BE49-F238E27FC236}">
                <a16:creationId xmlns:a16="http://schemas.microsoft.com/office/drawing/2014/main" id="{1AC729DA-2681-FD93-CB02-808201ACC7A6}"/>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2" r="-22"/>
          <a:stretch/>
        </p:blipFill>
        <p:spPr>
          <a:xfrm>
            <a:off x="3872300" y="457200"/>
            <a:ext cx="4747438" cy="5741988"/>
          </a:xfrm>
          <a:prstGeom prst="rect">
            <a:avLst/>
          </a:prstGeom>
        </p:spPr>
      </p:pic>
    </p:spTree>
    <p:extLst>
      <p:ext uri="{BB962C8B-B14F-4D97-AF65-F5344CB8AC3E}">
        <p14:creationId xmlns:p14="http://schemas.microsoft.com/office/powerpoint/2010/main" val="16757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417B1-ABF2-2557-19A0-EFC320067647}"/>
              </a:ext>
            </a:extLst>
          </p:cNvPr>
          <p:cNvSpPr>
            <a:spLocks noGrp="1"/>
          </p:cNvSpPr>
          <p:nvPr>
            <p:ph type="title"/>
          </p:nvPr>
        </p:nvSpPr>
        <p:spPr>
          <a:xfrm>
            <a:off x="446961" y="457199"/>
            <a:ext cx="2949178" cy="2181069"/>
          </a:xfrm>
        </p:spPr>
        <p:txBody>
          <a:bodyPr>
            <a:normAutofit fontScale="90000"/>
          </a:bodyPr>
          <a:lstStyle/>
          <a:p>
            <a:r>
              <a:rPr lang="en-US" dirty="0"/>
              <a:t>Figure 10.3. Communities throughout coastal America rely on ocean-related industries for major shares of their local economies.</a:t>
            </a:r>
          </a:p>
        </p:txBody>
      </p:sp>
      <p:pic>
        <p:nvPicPr>
          <p:cNvPr id="4" name="Content Placeholder 3">
            <a:extLst>
              <a:ext uri="{FF2B5EF4-FFF2-40B4-BE49-F238E27FC236}">
                <a16:creationId xmlns:a16="http://schemas.microsoft.com/office/drawing/2014/main" id="{09537D03-4FF1-1E6E-4041-44E4FABB083C}"/>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66" b="-66"/>
          <a:stretch/>
        </p:blipFill>
        <p:spPr>
          <a:xfrm>
            <a:off x="3941626" y="457200"/>
            <a:ext cx="4755413" cy="5752971"/>
          </a:xfrm>
          <a:prstGeom prst="rect">
            <a:avLst/>
          </a:prstGeom>
        </p:spPr>
      </p:pic>
    </p:spTree>
    <p:extLst>
      <p:ext uri="{BB962C8B-B14F-4D97-AF65-F5344CB8AC3E}">
        <p14:creationId xmlns:p14="http://schemas.microsoft.com/office/powerpoint/2010/main" val="93382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38803-86B2-0E22-F187-C404047844B9}"/>
              </a:ext>
            </a:extLst>
          </p:cNvPr>
          <p:cNvSpPr>
            <a:spLocks noGrp="1"/>
          </p:cNvSpPr>
          <p:nvPr>
            <p:ph type="title"/>
          </p:nvPr>
        </p:nvSpPr>
        <p:spPr/>
        <p:txBody>
          <a:bodyPr/>
          <a:lstStyle/>
          <a:p>
            <a:r>
              <a:rPr lang="en-US" dirty="0"/>
              <a:t>Figure 10.4. Adaptation can occur at many organizational scales—from individuals to governance systems.</a:t>
            </a:r>
          </a:p>
        </p:txBody>
      </p:sp>
      <p:pic>
        <p:nvPicPr>
          <p:cNvPr id="4" name="Content Placeholder 3">
            <a:extLst>
              <a:ext uri="{FF2B5EF4-FFF2-40B4-BE49-F238E27FC236}">
                <a16:creationId xmlns:a16="http://schemas.microsoft.com/office/drawing/2014/main" id="{A2C3DB54-8DD4-6FFE-1330-09B7B4D016F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7" b="-7"/>
          <a:stretch/>
        </p:blipFill>
        <p:spPr>
          <a:xfrm>
            <a:off x="565542" y="284813"/>
            <a:ext cx="8012915" cy="4771717"/>
          </a:xfrm>
          <a:prstGeom prst="rect">
            <a:avLst/>
          </a:prstGeom>
        </p:spPr>
      </p:pic>
    </p:spTree>
    <p:extLst>
      <p:ext uri="{BB962C8B-B14F-4D97-AF65-F5344CB8AC3E}">
        <p14:creationId xmlns:p14="http://schemas.microsoft.com/office/powerpoint/2010/main" val="20702322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8176</TotalTime>
  <Words>1483</Words>
  <Application>Microsoft Macintosh PowerPoint</Application>
  <PresentationFormat>On-screen Show (4:3)</PresentationFormat>
  <Paragraphs>56</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Figure 10.1. Many broad-scale climate-related ecological and human impacts are occurring in US marine areas.</vt:lpstr>
      <vt:lpstr>Figure 10.2. The West Coast has experienced unprecedented warm ocean temperatures and environmental disruptions from marine heatwaves. </vt:lpstr>
      <vt:lpstr>Figure 10.3. Communities throughout coastal America rely on ocean-related industries for major shares of their local economies.</vt:lpstr>
      <vt:lpstr>Figure 10.4. Adaptation can occur at many organizational scales—from individuals to governance systems.</vt:lpstr>
      <vt:lpstr>Figure 10.5. Future ocean conditions and activities will depend on emissions levels and mitigation strategies.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106</cp:revision>
  <dcterms:created xsi:type="dcterms:W3CDTF">2018-11-06T19:06:29Z</dcterms:created>
  <dcterms:modified xsi:type="dcterms:W3CDTF">2023-10-20T19:12:34Z</dcterms:modified>
</cp:coreProperties>
</file>