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82" r:id="rId2"/>
    <p:sldId id="256" r:id="rId3"/>
    <p:sldId id="257" r:id="rId4"/>
    <p:sldId id="258" r:id="rId5"/>
    <p:sldId id="259" r:id="rId6"/>
    <p:sldId id="283" r:id="rId7"/>
    <p:sldId id="284" r:id="rId8"/>
    <p:sldId id="285" r:id="rId9"/>
    <p:sldId id="286" r:id="rId10"/>
    <p:sldId id="287" r:id="rId11"/>
    <p:sldId id="288" r:id="rId12"/>
    <p:sldId id="263"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C"/>
    <a:srgbClr val="026393"/>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2" autoAdjust="0"/>
    <p:restoredTop sz="88528" autoAdjust="0"/>
  </p:normalViewPr>
  <p:slideViewPr>
    <p:cSldViewPr snapToGrid="0" snapToObjects="1" showGuides="1">
      <p:cViewPr varScale="1">
        <p:scale>
          <a:sx n="96" d="100"/>
          <a:sy n="96" d="100"/>
        </p:scale>
        <p:origin x="752"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10/17/23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dirty="0"/>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three dimensions of justice are based on a framework originally summarized by the “father of environmental justice,” Robert Bullard,(Bullard 1994) who pointed to the “ethical and political questions of ‘who gets what, why, and in what amounts?’” Commitments to each dimension are essential to achieving environmental justice, and each dimension can influence the others.(Foster 1998; Whyte 2011; Yakubu 2018) Figure credit: Puget Sound Partnership, Citizen Potawatomi Nation, and University of Michigan.</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dirty="0"/>
          </a:p>
        </p:txBody>
      </p:sp>
    </p:spTree>
    <p:extLst>
      <p:ext uri="{BB962C8B-B14F-4D97-AF65-F5344CB8AC3E}">
        <p14:creationId xmlns:p14="http://schemas.microsoft.com/office/powerpoint/2010/main" val="300497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recognizes the complex interaction of multiple social systems that give rise to governance. Climate change impacts, and the impacts of adaptation and mitigation strategies, will all be mediated by governance decisions and actions. Understanding this complex interplay allows the social scientists who study climate change to make predictions regarding climate impacts and to assess where governance systems are expected to produce climate justice or injustice. Figure credit: Jacksonville State University.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dirty="0"/>
          </a:p>
        </p:txBody>
      </p:sp>
    </p:spTree>
    <p:extLst>
      <p:ext uri="{BB962C8B-B14F-4D97-AF65-F5344CB8AC3E}">
        <p14:creationId xmlns:p14="http://schemas.microsoft.com/office/powerpoint/2010/main" val="139164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demonstrates the diverse approaches to coproduction and focuses on the need to define what a research team means when seeking to do a coproduced research project. The two items in the top right quadrant are descriptive lenses, while the other six are normative lenses. Adapted with permission from Bremer and Meisch 2017.(Bremer and Meisch 2017)</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dirty="0"/>
          </a:p>
        </p:txBody>
      </p:sp>
    </p:spTree>
    <p:extLst>
      <p:ext uri="{BB962C8B-B14F-4D97-AF65-F5344CB8AC3E}">
        <p14:creationId xmlns:p14="http://schemas.microsoft.com/office/powerpoint/2010/main" val="92342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Simple changes can help facilitate communication about climate change. Identifying the stakeholders, tailoring the process of communication and knowledge creation, and setting clear objectives for everyone involved has been shown to be an effective process. Figure credit: Rutgers University, University of Massachusetts Amherst, and Oregon State University–Cascades.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dirty="0"/>
          </a:p>
        </p:txBody>
      </p:sp>
    </p:spTree>
    <p:extLst>
      <p:ext uri="{BB962C8B-B14F-4D97-AF65-F5344CB8AC3E}">
        <p14:creationId xmlns:p14="http://schemas.microsoft.com/office/powerpoint/2010/main" val="127595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Research shows that social systems exert influence on migration. Historically, forced migration has exacerbated inequities and caused social harm. It is not yet understood how these dynamics will play out under conditions of climate change and whether climate-inflected migration can be a pathway toward climate justice. This figure captures, conceptually, how migration may exacerbate inequity or be a remedy. Figure credit: Oregon State University–Cascades, Brown University, Jacksonville State University, and Puget Sound Partnership.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dirty="0"/>
          </a:p>
        </p:txBody>
      </p:sp>
    </p:spTree>
    <p:extLst>
      <p:ext uri="{BB962C8B-B14F-4D97-AF65-F5344CB8AC3E}">
        <p14:creationId xmlns:p14="http://schemas.microsoft.com/office/powerpoint/2010/main" val="321786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Community members gather for a ribbon cutting for Quinault Indian Nation’s New Generations Building in Taholah, Washington. In March 2014, the Quinault Indian Reservation hired planners to work with the community to develop a plan for the relocation of the village. The master plan resulting from this effort directs the development of a new village beyond the tsunami zone and flooding inundation areas. The new village will replicate the uses in the lower village and will include single and multifamily residential, commercial, public, and institutional land uses. The plan also includes new streets and provides for open spaces, parks, and other recreational facilities. Photo credit: ©Larry Workman, Quinault Indian Nation.</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dirty="0"/>
          </a:p>
        </p:txBody>
      </p:sp>
    </p:spTree>
    <p:extLst>
      <p:ext uri="{BB962C8B-B14F-4D97-AF65-F5344CB8AC3E}">
        <p14:creationId xmlns:p14="http://schemas.microsoft.com/office/powerpoint/2010/main" val="57887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39148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20  |  Fifth National Climate Assessment  |  nca2023.globalchange.gov</a:t>
            </a:r>
          </a:p>
        </p:txBody>
      </p:sp>
    </p:spTree>
    <p:extLst>
      <p:ext uri="{BB962C8B-B14F-4D97-AF65-F5344CB8AC3E}">
        <p14:creationId xmlns:p14="http://schemas.microsoft.com/office/powerpoint/2010/main" val="68439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a:solidFill>
                  <a:schemeClr val="bg1"/>
                </a:solidFill>
                <a:effectLst/>
                <a:latin typeface="Calibri" panose="020F0502020204030204" pitchFamily="34" charset="0"/>
                <a:cs typeface="Calibri" panose="020F0502020204030204" pitchFamily="34" charset="0"/>
              </a:rPr>
              <a:t>Recommended</a:t>
            </a:r>
            <a:r>
              <a:rPr lang="en-US" sz="2000" b="1" i="0" baseline="0">
                <a:solidFill>
                  <a:schemeClr val="bg1"/>
                </a:solidFill>
                <a:effectLst/>
                <a:latin typeface="Calibri" panose="020F0502020204030204" pitchFamily="34" charset="0"/>
                <a:cs typeface="Calibri" panose="020F0502020204030204" pitchFamily="34" charset="0"/>
              </a:rPr>
              <a:t> chapter citation</a:t>
            </a:r>
            <a:endParaRPr lang="en-US" sz="2000" b="1" i="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a:solidFill>
                  <a:schemeClr val="bg1"/>
                </a:solidFill>
                <a:effectLst/>
                <a:latin typeface="Calibri" panose="020F0502020204030204" pitchFamily="34" charset="0"/>
                <a:cs typeface="Calibri" panose="020F0502020204030204" pitchFamily="34" charset="0"/>
              </a:rPr>
              <a:t>Read the full chapter</a:t>
            </a:r>
            <a:endParaRPr lang="en-US" sz="2000" b="1" i="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err="1">
                      <a:solidFill>
                        <a:schemeClr val="lt1"/>
                      </a:solidFill>
                      <a:latin typeface="Calibri"/>
                      <a:ea typeface="Calibri"/>
                      <a:cs typeface="Calibri"/>
                      <a:sym typeface="Calibri"/>
                    </a:rPr>
                    <a:t>GlobalChange.gov</a:t>
                  </a:r>
                  <a:endParaRPr sz="1800" b="0" i="0" u="none" strike="noStrike" cap="none">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a:solidFill>
                    <a:srgbClr val="026393"/>
                  </a:solidFill>
                </a:rPr>
                <a:t>KEY </a:t>
              </a:r>
            </a:p>
            <a:p>
              <a:pPr algn="l"/>
              <a:r>
                <a:rPr lang="en-US" sz="2000" b="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20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20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20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20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20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378125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20  |  Fifth National Climate Assessment  |  nca2023.globalchange.gov</a:t>
            </a:r>
          </a:p>
        </p:txBody>
      </p:sp>
    </p:spTree>
    <p:extLst>
      <p:ext uri="{BB962C8B-B14F-4D97-AF65-F5344CB8AC3E}">
        <p14:creationId xmlns:p14="http://schemas.microsoft.com/office/powerpoint/2010/main" val="187462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a:solidFill>
                  <a:schemeClr val="bg1"/>
                </a:solidFill>
              </a:rPr>
              <a:t>Chapter 20  |  Fifth National Climate Assessment  |  nca2023.globalchange.gov</a:t>
            </a:r>
          </a:p>
        </p:txBody>
      </p:sp>
    </p:spTree>
    <p:extLst>
      <p:ext uri="{BB962C8B-B14F-4D97-AF65-F5344CB8AC3E}">
        <p14:creationId xmlns:p14="http://schemas.microsoft.com/office/powerpoint/2010/main" val="206947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6" r:id="rId7"/>
    <p:sldLayoutId id="2147483687" r:id="rId8"/>
    <p:sldLayoutId id="2147483688" r:id="rId9"/>
    <p:sldLayoutId id="2147483689"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7930/NCA5.2023.CH2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https://nca2023.globalchange.gov/chapter/20</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@usgcrp, #NCA5</a:t>
            </a:r>
          </a:p>
        </p:txBody>
      </p:sp>
      <p:pic>
        <p:nvPicPr>
          <p:cNvPr id="1026" name="Picture 2">
            <a:extLst>
              <a:ext uri="{FF2B5EF4-FFF2-40B4-BE49-F238E27FC236}">
                <a16:creationId xmlns:a16="http://schemas.microsoft.com/office/drawing/2014/main" id="{D55CD75E-637E-897D-613D-E691FD0DDCD8}"/>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98B923-7C4F-5ADB-A722-9F987C4F7F7F}"/>
              </a:ext>
            </a:extLst>
          </p:cNvPr>
          <p:cNvSpPr>
            <a:spLocks noGrp="1"/>
          </p:cNvSpPr>
          <p:nvPr>
            <p:ph type="title"/>
          </p:nvPr>
        </p:nvSpPr>
        <p:spPr/>
        <p:txBody>
          <a:bodyPr/>
          <a:lstStyle/>
          <a:p>
            <a:r>
              <a:rPr lang="en-US" dirty="0"/>
              <a:t>Figure 20.5. Social systems create just or unjust conditions that influence migration outcomes.</a:t>
            </a:r>
          </a:p>
        </p:txBody>
      </p:sp>
      <p:pic>
        <p:nvPicPr>
          <p:cNvPr id="4" name="Content Placeholder 3">
            <a:extLst>
              <a:ext uri="{FF2B5EF4-FFF2-40B4-BE49-F238E27FC236}">
                <a16:creationId xmlns:a16="http://schemas.microsoft.com/office/drawing/2014/main" id="{B2993EDD-DE69-C7B8-851D-07B2D5CCD8CE}"/>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bwMode="auto">
          <a:xfrm>
            <a:off x="429555" y="520505"/>
            <a:ext cx="8284890" cy="4188472"/>
          </a:xfrm>
          <a:prstGeom prst="rect">
            <a:avLst/>
          </a:prstGeom>
          <a:noFill/>
        </p:spPr>
      </p:pic>
    </p:spTree>
    <p:extLst>
      <p:ext uri="{BB962C8B-B14F-4D97-AF65-F5344CB8AC3E}">
        <p14:creationId xmlns:p14="http://schemas.microsoft.com/office/powerpoint/2010/main" val="186542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7425B4-97D6-0FF0-430D-B0AC97762036}"/>
              </a:ext>
            </a:extLst>
          </p:cNvPr>
          <p:cNvSpPr>
            <a:spLocks noGrp="1"/>
          </p:cNvSpPr>
          <p:nvPr>
            <p:ph type="title"/>
          </p:nvPr>
        </p:nvSpPr>
        <p:spPr/>
        <p:txBody>
          <a:bodyPr/>
          <a:lstStyle/>
          <a:p>
            <a:r>
              <a:rPr lang="en-US" dirty="0"/>
              <a:t>Figure 20.6. Quinault Indian Nation engaged the full community in its village relocation plan. </a:t>
            </a:r>
          </a:p>
        </p:txBody>
      </p:sp>
      <p:pic>
        <p:nvPicPr>
          <p:cNvPr id="4" name="Content Placeholder 3">
            <a:extLst>
              <a:ext uri="{FF2B5EF4-FFF2-40B4-BE49-F238E27FC236}">
                <a16:creationId xmlns:a16="http://schemas.microsoft.com/office/drawing/2014/main" id="{7C5FAED7-27DD-05F1-BFC2-BB77B21A89BD}"/>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24" r="-124"/>
          <a:stretch/>
        </p:blipFill>
        <p:spPr bwMode="auto">
          <a:xfrm>
            <a:off x="405643" y="1129042"/>
            <a:ext cx="8332714" cy="3203807"/>
          </a:xfrm>
          <a:prstGeom prst="rect">
            <a:avLst/>
          </a:prstGeom>
          <a:noFill/>
        </p:spPr>
      </p:pic>
    </p:spTree>
    <p:extLst>
      <p:ext uri="{BB962C8B-B14F-4D97-AF65-F5344CB8AC3E}">
        <p14:creationId xmlns:p14="http://schemas.microsoft.com/office/powerpoint/2010/main" val="59373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930134" cy="4900200"/>
          </a:xfrm>
        </p:spPr>
        <p:txBody>
          <a:bodyPr spcCol="457200">
            <a:noAutofit/>
          </a:bodyPr>
          <a:lstStyle/>
          <a:p>
            <a:pPr marL="12700">
              <a:lnSpc>
                <a:spcPct val="110000"/>
              </a:lnSpc>
              <a:spcAft>
                <a:spcPts val="300"/>
              </a:spcAft>
            </a:pPr>
            <a:r>
              <a:rPr lang="en-US" sz="1300" b="1" dirty="0">
                <a:solidFill>
                  <a:srgbClr val="209DBC"/>
                </a:solidFill>
              </a:rPr>
              <a:t>Federal Coordinating Lead Author</a:t>
            </a:r>
          </a:p>
          <a:p>
            <a:pPr marL="12700">
              <a:lnSpc>
                <a:spcPct val="110000"/>
              </a:lnSpc>
              <a:spcAft>
                <a:spcPts val="300"/>
              </a:spcAft>
            </a:pPr>
            <a:r>
              <a:rPr lang="en-US" sz="1300" b="1" dirty="0"/>
              <a:t>Keely Maxwell</a:t>
            </a:r>
            <a:r>
              <a:rPr lang="en-US" sz="1300" dirty="0"/>
              <a:t>, US Environmental Protection Agency</a:t>
            </a:r>
          </a:p>
          <a:p>
            <a:pPr marL="12700">
              <a:lnSpc>
                <a:spcPct val="110000"/>
              </a:lnSpc>
              <a:spcAft>
                <a:spcPts val="300"/>
              </a:spcAft>
            </a:pPr>
            <a:endParaRPr lang="en-US" sz="1300" dirty="0"/>
          </a:p>
          <a:p>
            <a:pPr marL="12700">
              <a:lnSpc>
                <a:spcPct val="110000"/>
              </a:lnSpc>
              <a:spcAft>
                <a:spcPts val="300"/>
              </a:spcAft>
            </a:pPr>
            <a:r>
              <a:rPr lang="en-US" sz="1300" b="1" dirty="0">
                <a:solidFill>
                  <a:srgbClr val="209DBC"/>
                </a:solidFill>
              </a:rPr>
              <a:t>Chapter Lead	</a:t>
            </a:r>
          </a:p>
          <a:p>
            <a:pPr marL="12700">
              <a:lnSpc>
                <a:spcPct val="110000"/>
              </a:lnSpc>
              <a:spcAft>
                <a:spcPts val="300"/>
              </a:spcAft>
            </a:pPr>
            <a:r>
              <a:rPr lang="en-US" sz="1300" b="1" dirty="0"/>
              <a:t>Elizabeth K. Marino</a:t>
            </a:r>
            <a:r>
              <a:rPr lang="en-US" sz="1300" dirty="0"/>
              <a:t>, Oregon State University–Cascades</a:t>
            </a:r>
          </a:p>
          <a:p>
            <a:pPr marL="12700">
              <a:lnSpc>
                <a:spcPct val="110000"/>
              </a:lnSpc>
              <a:spcAft>
                <a:spcPts val="300"/>
              </a:spcAft>
            </a:pPr>
            <a:endParaRPr lang="en-US" sz="1300" dirty="0"/>
          </a:p>
          <a:p>
            <a:pPr marL="12700">
              <a:lnSpc>
                <a:spcPct val="110000"/>
              </a:lnSpc>
              <a:spcAft>
                <a:spcPts val="300"/>
              </a:spcAft>
            </a:pPr>
            <a:r>
              <a:rPr lang="en-US" sz="1300" b="1" dirty="0">
                <a:solidFill>
                  <a:srgbClr val="209DBC"/>
                </a:solidFill>
              </a:rPr>
              <a:t>Agency Chapter Lead Authors</a:t>
            </a:r>
          </a:p>
          <a:p>
            <a:pPr marL="12700">
              <a:lnSpc>
                <a:spcPct val="110000"/>
              </a:lnSpc>
              <a:spcAft>
                <a:spcPts val="300"/>
              </a:spcAft>
            </a:pPr>
            <a:r>
              <a:rPr lang="en-US" sz="1300" b="1" dirty="0"/>
              <a:t>Emily Eisenhauer</a:t>
            </a:r>
            <a:r>
              <a:rPr lang="en-US" sz="1300" dirty="0"/>
              <a:t>, US Environmental Protection Agency</a:t>
            </a:r>
          </a:p>
          <a:p>
            <a:pPr marL="12700">
              <a:lnSpc>
                <a:spcPct val="110000"/>
              </a:lnSpc>
              <a:spcAft>
                <a:spcPts val="300"/>
              </a:spcAft>
            </a:pPr>
            <a:r>
              <a:rPr lang="en-US" sz="1300" b="1" dirty="0"/>
              <a:t>Ariela Zycherman</a:t>
            </a:r>
            <a:r>
              <a:rPr lang="en-US" sz="1300" dirty="0"/>
              <a:t>, NOAA Climate Program Office</a:t>
            </a:r>
          </a:p>
          <a:p>
            <a:pPr marL="12700">
              <a:lnSpc>
                <a:spcPct val="110000"/>
              </a:lnSpc>
              <a:spcAft>
                <a:spcPts val="300"/>
              </a:spcAft>
            </a:pPr>
            <a:endParaRPr lang="en-US" sz="1300" dirty="0"/>
          </a:p>
          <a:p>
            <a:pPr marL="12700">
              <a:lnSpc>
                <a:spcPct val="110000"/>
              </a:lnSpc>
              <a:spcAft>
                <a:spcPts val="300"/>
              </a:spcAft>
            </a:pPr>
            <a:r>
              <a:rPr lang="en-US" sz="1300" b="1" dirty="0">
                <a:solidFill>
                  <a:srgbClr val="209DBC"/>
                </a:solidFill>
              </a:rPr>
              <a:t>Chapter Authors	</a:t>
            </a:r>
          </a:p>
          <a:p>
            <a:pPr marL="12700">
              <a:lnSpc>
                <a:spcPct val="110000"/>
              </a:lnSpc>
              <a:spcAft>
                <a:spcPts val="300"/>
              </a:spcAft>
            </a:pPr>
            <a:r>
              <a:rPr lang="en-US" sz="1300" b="1" dirty="0"/>
              <a:t>Candis Callison</a:t>
            </a:r>
            <a:r>
              <a:rPr lang="en-US" sz="1300" dirty="0"/>
              <a:t>, University of British Columbia</a:t>
            </a:r>
          </a:p>
          <a:p>
            <a:pPr marL="12700">
              <a:lnSpc>
                <a:spcPct val="110000"/>
              </a:lnSpc>
              <a:spcAft>
                <a:spcPts val="300"/>
              </a:spcAft>
            </a:pPr>
            <a:r>
              <a:rPr lang="en-US" sz="1300" b="1" dirty="0"/>
              <a:t>Elizabeth Fussell, </a:t>
            </a:r>
            <a:r>
              <a:rPr lang="en-US" sz="1300" dirty="0"/>
              <a:t>Brown University</a:t>
            </a:r>
          </a:p>
          <a:p>
            <a:pPr marL="12700">
              <a:lnSpc>
                <a:spcPct val="110000"/>
              </a:lnSpc>
              <a:spcAft>
                <a:spcPts val="300"/>
              </a:spcAft>
            </a:pPr>
            <a:r>
              <a:rPr lang="en-US" sz="1300" b="1" dirty="0" err="1"/>
              <a:t>Marccus</a:t>
            </a:r>
            <a:r>
              <a:rPr lang="en-US" sz="1300" b="1" dirty="0"/>
              <a:t> D. Hendricks</a:t>
            </a:r>
            <a:r>
              <a:rPr lang="en-US" sz="1300" dirty="0"/>
              <a:t>, University of Maryland, College Park (through January 2023)</a:t>
            </a:r>
          </a:p>
          <a:p>
            <a:pPr marL="12700">
              <a:lnSpc>
                <a:spcPct val="110000"/>
              </a:lnSpc>
              <a:spcAft>
                <a:spcPts val="300"/>
              </a:spcAft>
            </a:pPr>
            <a:r>
              <a:rPr lang="en-US" sz="1300" b="1" dirty="0"/>
              <a:t>Fayola H. Jacobs</a:t>
            </a:r>
            <a:r>
              <a:rPr lang="en-US" sz="1300" dirty="0"/>
              <a:t>, University of Minnesota</a:t>
            </a:r>
          </a:p>
          <a:p>
            <a:pPr marL="12700">
              <a:lnSpc>
                <a:spcPct val="110000"/>
              </a:lnSpc>
              <a:spcAft>
                <a:spcPts val="300"/>
              </a:spcAft>
            </a:pPr>
            <a:r>
              <a:rPr lang="en-US" sz="1300" b="1" dirty="0"/>
              <a:t>Alessandra </a:t>
            </a:r>
            <a:r>
              <a:rPr lang="en-US" sz="1300" b="1" dirty="0" err="1"/>
              <a:t>Jerolleman</a:t>
            </a:r>
            <a:r>
              <a:rPr lang="en-US" sz="1300" dirty="0"/>
              <a:t>, Jacksonville State University</a:t>
            </a:r>
          </a:p>
          <a:p>
            <a:pPr marL="12700">
              <a:lnSpc>
                <a:spcPct val="110000"/>
              </a:lnSpc>
              <a:spcAft>
                <a:spcPts val="300"/>
              </a:spcAft>
            </a:pPr>
            <a:r>
              <a:rPr lang="en-US" sz="1300" b="1" dirty="0"/>
              <a:t>Andrew K. Jorgenson</a:t>
            </a:r>
            <a:r>
              <a:rPr lang="en-US" sz="1300" dirty="0"/>
              <a:t>, University of British Columbia</a:t>
            </a:r>
          </a:p>
          <a:p>
            <a:pPr marL="12700">
              <a:lnSpc>
                <a:spcPct val="110000"/>
              </a:lnSpc>
              <a:spcAft>
                <a:spcPts val="300"/>
              </a:spcAft>
            </a:pPr>
            <a:r>
              <a:rPr lang="en-US" sz="1300" b="1" dirty="0"/>
              <a:t>Ezra M. Markowitz</a:t>
            </a:r>
            <a:r>
              <a:rPr lang="en-US" sz="1300" dirty="0"/>
              <a:t>, University of Massachusetts Amherst</a:t>
            </a:r>
          </a:p>
          <a:p>
            <a:pPr marL="12700">
              <a:lnSpc>
                <a:spcPct val="110000"/>
              </a:lnSpc>
              <a:spcAft>
                <a:spcPts val="300"/>
              </a:spcAft>
            </a:pPr>
            <a:r>
              <a:rPr lang="en-US" sz="1300" b="1" dirty="0"/>
              <a:t>Sandra T. Marquart-</a:t>
            </a:r>
            <a:r>
              <a:rPr lang="en-US" sz="1300" b="1" dirty="0" err="1"/>
              <a:t>Pyatt</a:t>
            </a:r>
            <a:r>
              <a:rPr lang="en-US" sz="1300" dirty="0"/>
              <a:t>, Michigan State University</a:t>
            </a:r>
          </a:p>
          <a:p>
            <a:pPr marL="12700">
              <a:lnSpc>
                <a:spcPct val="110000"/>
              </a:lnSpc>
              <a:spcAft>
                <a:spcPts val="300"/>
              </a:spcAft>
            </a:pPr>
            <a:r>
              <a:rPr lang="en-US" sz="1300" b="1" dirty="0"/>
              <a:t>Melissa </a:t>
            </a:r>
            <a:r>
              <a:rPr lang="en-US" sz="1300" b="1" dirty="0" err="1"/>
              <a:t>Schutten</a:t>
            </a:r>
            <a:r>
              <a:rPr lang="en-US" sz="1300" dirty="0"/>
              <a:t>, Puget Sound Partnership</a:t>
            </a:r>
          </a:p>
          <a:p>
            <a:pPr marL="12700">
              <a:lnSpc>
                <a:spcPct val="110000"/>
              </a:lnSpc>
              <a:spcAft>
                <a:spcPts val="300"/>
              </a:spcAft>
            </a:pPr>
            <a:r>
              <a:rPr lang="en-US" sz="1300" b="1" dirty="0"/>
              <a:t>Rachael L. </a:t>
            </a:r>
            <a:r>
              <a:rPr lang="en-US" sz="1300" b="1" dirty="0" err="1"/>
              <a:t>Shwom</a:t>
            </a:r>
            <a:r>
              <a:rPr lang="en-US" sz="1300" dirty="0"/>
              <a:t>, Rutgers University</a:t>
            </a:r>
          </a:p>
          <a:p>
            <a:pPr marL="12700">
              <a:lnSpc>
                <a:spcPct val="110000"/>
              </a:lnSpc>
              <a:spcAft>
                <a:spcPts val="300"/>
              </a:spcAft>
            </a:pPr>
            <a:r>
              <a:rPr lang="en-US" sz="1300" b="1" dirty="0"/>
              <a:t>Kyle Whyte</a:t>
            </a:r>
            <a:r>
              <a:rPr lang="en-US" sz="1300" dirty="0"/>
              <a:t>, Citizen Potawatomi Nation and University of Michigan</a:t>
            </a:r>
            <a:endParaRPr lang="en-US" sz="1300" dirty="0">
              <a:solidFill>
                <a:srgbClr val="209DBC"/>
              </a:solidFill>
            </a:endParaRPr>
          </a:p>
          <a:p>
            <a:pPr marL="12700">
              <a:lnSpc>
                <a:spcPct val="110000"/>
              </a:lnSpc>
              <a:spcAft>
                <a:spcPts val="300"/>
              </a:spcAft>
            </a:pPr>
            <a:endParaRPr lang="en-US" sz="1300" b="1" dirty="0">
              <a:solidFill>
                <a:srgbClr val="209DBC"/>
              </a:solidFill>
            </a:endParaRPr>
          </a:p>
          <a:p>
            <a:pPr marL="12700">
              <a:lnSpc>
                <a:spcPct val="110000"/>
              </a:lnSpc>
              <a:spcAft>
                <a:spcPts val="300"/>
              </a:spcAft>
            </a:pPr>
            <a:r>
              <a:rPr lang="en-US" sz="1300" b="1" dirty="0">
                <a:solidFill>
                  <a:srgbClr val="209DBC"/>
                </a:solidFill>
              </a:rPr>
              <a:t>Review Editor</a:t>
            </a:r>
          </a:p>
          <a:p>
            <a:pPr marL="12700">
              <a:lnSpc>
                <a:spcPct val="110000"/>
              </a:lnSpc>
              <a:spcAft>
                <a:spcPts val="300"/>
              </a:spcAft>
            </a:pPr>
            <a:r>
              <a:rPr lang="en-US" sz="1300" b="1" dirty="0"/>
              <a:t>Benjamin P. Warner</a:t>
            </a:r>
            <a:r>
              <a:rPr lang="en-US" sz="1300" dirty="0"/>
              <a:t>, University of New Mexico</a:t>
            </a:r>
          </a:p>
          <a:p>
            <a:pPr marL="12700">
              <a:lnSpc>
                <a:spcPct val="110000"/>
              </a:lnSpc>
              <a:spcAft>
                <a:spcPts val="300"/>
              </a:spcAft>
            </a:pPr>
            <a:endParaRPr lang="en-US" sz="1300" b="1" dirty="0">
              <a:solidFill>
                <a:srgbClr val="209DBC"/>
              </a:solidFill>
            </a:endParaRPr>
          </a:p>
          <a:p>
            <a:pPr marL="12700">
              <a:lnSpc>
                <a:spcPct val="110000"/>
              </a:lnSpc>
              <a:spcAft>
                <a:spcPts val="300"/>
              </a:spcAft>
            </a:pPr>
            <a:r>
              <a:rPr lang="en-US" sz="1300" b="1" dirty="0">
                <a:solidFill>
                  <a:srgbClr val="209DBC"/>
                </a:solidFill>
              </a:rPr>
              <a:t>USGCRP Coordinators</a:t>
            </a:r>
          </a:p>
          <a:p>
            <a:pPr marL="12700">
              <a:lnSpc>
                <a:spcPct val="110000"/>
              </a:lnSpc>
              <a:spcAft>
                <a:spcPts val="300"/>
              </a:spcAft>
            </a:pPr>
            <a:r>
              <a:rPr lang="en-US" sz="1300" b="1" dirty="0"/>
              <a:t>Austin A. Scheetz</a:t>
            </a:r>
            <a:r>
              <a:rPr lang="en-US" sz="1300" dirty="0"/>
              <a:t>, US Global Change Research Program / ICF</a:t>
            </a:r>
          </a:p>
          <a:p>
            <a:pPr marL="12700">
              <a:lnSpc>
                <a:spcPct val="110000"/>
              </a:lnSpc>
              <a:spcAft>
                <a:spcPts val="300"/>
              </a:spcAft>
            </a:pPr>
            <a:r>
              <a:rPr lang="en-US" sz="1300" b="1" dirty="0" err="1"/>
              <a:t>Allyza</a:t>
            </a:r>
            <a:r>
              <a:rPr lang="en-US" sz="1300" b="1" dirty="0"/>
              <a:t> R. Lustig</a:t>
            </a:r>
            <a:r>
              <a:rPr lang="en-US" sz="1300" dirty="0"/>
              <a:t>, US Global Change Research Program / ICF</a:t>
            </a:r>
          </a:p>
        </p:txBody>
      </p:sp>
    </p:spTree>
    <p:extLst>
      <p:ext uri="{BB962C8B-B14F-4D97-AF65-F5344CB8AC3E}">
        <p14:creationId xmlns:p14="http://schemas.microsoft.com/office/powerpoint/2010/main" val="330526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88529" cy="1552873"/>
          </a:xfrm>
        </p:spPr>
        <p:txBody>
          <a:bodyPr>
            <a:normAutofit fontScale="77500" lnSpcReduction="20000"/>
          </a:bodyPr>
          <a:lstStyle/>
          <a:p>
            <a:pPr marL="11113" marR="0" indent="-11113">
              <a:spcBef>
                <a:spcPts val="0"/>
              </a:spcBef>
              <a:spcAft>
                <a:spcPts val="0"/>
              </a:spcAft>
            </a:pPr>
            <a:r>
              <a:rPr lang="en-US" sz="1800" dirty="0">
                <a:effectLst/>
                <a:latin typeface="Calibri" panose="020F0502020204030204" pitchFamily="34" charset="0"/>
                <a:ea typeface="Calibri" panose="020F0502020204030204" pitchFamily="34" charset="0"/>
              </a:rPr>
              <a:t>Marino, E.K., K. Maxwell, E. Eisenhauer, A. Zycherman, C. Callison, E. Fussell, M.D. Hendricks, F.H. Jacobs, A. </a:t>
            </a:r>
            <a:r>
              <a:rPr lang="en-US" sz="1800" dirty="0" err="1">
                <a:effectLst/>
                <a:latin typeface="Calibri" panose="020F0502020204030204" pitchFamily="34" charset="0"/>
                <a:ea typeface="Calibri" panose="020F0502020204030204" pitchFamily="34" charset="0"/>
              </a:rPr>
              <a:t>Jerolleman</a:t>
            </a:r>
            <a:r>
              <a:rPr lang="en-US" sz="1800" dirty="0">
                <a:effectLst/>
                <a:latin typeface="Calibri" panose="020F0502020204030204" pitchFamily="34" charset="0"/>
                <a:ea typeface="Calibri" panose="020F0502020204030204" pitchFamily="34" charset="0"/>
              </a:rPr>
              <a:t>, A.K. Jorgenson, E.M. Markowitz, S.T. Marquart-</a:t>
            </a:r>
            <a:r>
              <a:rPr lang="en-US" sz="1800" dirty="0" err="1">
                <a:effectLst/>
                <a:latin typeface="Calibri" panose="020F0502020204030204" pitchFamily="34" charset="0"/>
                <a:ea typeface="Calibri" panose="020F0502020204030204" pitchFamily="34" charset="0"/>
              </a:rPr>
              <a:t>Pyatt</a:t>
            </a:r>
            <a:r>
              <a:rPr lang="en-US" sz="1800" dirty="0">
                <a:effectLst/>
                <a:latin typeface="Calibri" panose="020F0502020204030204" pitchFamily="34" charset="0"/>
                <a:ea typeface="Calibri" panose="020F0502020204030204" pitchFamily="34" charset="0"/>
              </a:rPr>
              <a:t>, M. </a:t>
            </a:r>
            <a:r>
              <a:rPr lang="en-US" sz="1800" dirty="0" err="1">
                <a:effectLst/>
                <a:latin typeface="Calibri" panose="020F0502020204030204" pitchFamily="34" charset="0"/>
                <a:ea typeface="Calibri" panose="020F0502020204030204" pitchFamily="34" charset="0"/>
              </a:rPr>
              <a:t>Schutten</a:t>
            </a:r>
            <a:r>
              <a:rPr lang="en-US" sz="1800" dirty="0">
                <a:effectLst/>
                <a:latin typeface="Calibri" panose="020F0502020204030204" pitchFamily="34" charset="0"/>
                <a:ea typeface="Calibri" panose="020F0502020204030204" pitchFamily="34" charset="0"/>
              </a:rPr>
              <a:t>, R.L. </a:t>
            </a:r>
            <a:r>
              <a:rPr lang="en-US" sz="1800" dirty="0" err="1">
                <a:effectLst/>
                <a:latin typeface="Calibri" panose="020F0502020204030204" pitchFamily="34" charset="0"/>
                <a:ea typeface="Calibri" panose="020F0502020204030204" pitchFamily="34" charset="0"/>
              </a:rPr>
              <a:t>Shwom</a:t>
            </a:r>
            <a:r>
              <a:rPr lang="en-US" sz="1800" dirty="0">
                <a:effectLst/>
                <a:latin typeface="Calibri" panose="020F0502020204030204" pitchFamily="34" charset="0"/>
                <a:ea typeface="Calibri" panose="020F0502020204030204" pitchFamily="34" charset="0"/>
              </a:rPr>
              <a:t>, and K. Whyte, 2023: Ch. 20. Social systems and justice.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a:t>
            </a:r>
            <a:r>
              <a:rPr lang="en-US" sz="1800" dirty="0" err="1">
                <a:effectLst/>
                <a:latin typeface="Calibri" panose="020F0502020204030204" pitchFamily="34" charset="0"/>
                <a:ea typeface="Calibri" panose="020F0502020204030204" pitchFamily="34" charset="0"/>
              </a:rPr>
              <a:t>Maycock</a:t>
            </a:r>
            <a:r>
              <a:rPr lang="en-US" sz="1800" dirty="0">
                <a:effectLst/>
                <a:latin typeface="Calibri" panose="020F0502020204030204" pitchFamily="34" charset="0"/>
                <a:ea typeface="Calibri" panose="020F0502020204030204" pitchFamily="34" charset="0"/>
              </a:rPr>
              <a:t>,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https://doi.org/10.7930/NCA5.2023.CH20</a:t>
            </a:r>
            <a:endParaRPr lang="en-US" sz="18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a:t>https://nca2023.globalchange.gov/chapter/20</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20 | Social Systems and Justice</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92500" lnSpcReduction="20000"/>
          </a:bodyPr>
          <a:lstStyle/>
          <a:p>
            <a:r>
              <a:rPr lang="en-US" dirty="0"/>
              <a:t>Social Systems Are Changing the Climate and Distributing Its Impacts Inequitably</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Social systems are changing the climate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Societal characteristics and processes shape greenhouse gas (GHG) emissions, primarily through the burning of fossil fuels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Social systems also inequitably distribute the benefits of energy consu</a:t>
            </a:r>
            <a:r>
              <a:rPr lang="en-US" sz="1800" kern="100" dirty="0">
                <a:effectLst/>
                <a:latin typeface="Calibri" panose="020F0502020204030204" pitchFamily="34" charset="0"/>
                <a:ea typeface="Times New Roman" panose="02020603050405020304" pitchFamily="18" charset="0"/>
                <a:cs typeface="Arial" panose="020B0604020202020204" pitchFamily="34" charset="0"/>
              </a:rPr>
              <a:t>mption and the impacts of GHG emissions and climate change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Times New Roman" panose="02020603050405020304" pitchFamily="18" charset="0"/>
                <a:cs typeface="Arial" panose="020B0604020202020204" pitchFamily="34" charset="0"/>
              </a:rPr>
              <a:t>). Governance is a critical process that distributes these impacts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high confidence</a:t>
            </a:r>
            <a:r>
              <a:rPr lang="en-US" sz="1800" kern="100" dirty="0">
                <a:effectLst/>
                <a:latin typeface="Calibri" panose="020F0502020204030204" pitchFamily="34" charset="0"/>
                <a:ea typeface="Times New Roman" panose="02020603050405020304" pitchFamily="18" charset="0"/>
                <a:cs typeface="Arial" panose="020B0604020202020204" pitchFamily="34" charset="0"/>
              </a:rPr>
              <a:t>) and provides access to adaptation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Times New Roman" panose="02020603050405020304" pitchFamily="18" charset="0"/>
                <a:cs typeface="Arial" panose="020B0604020202020204" pitchFamily="34" charset="0"/>
              </a:rPr>
              <a:t>).</a:t>
            </a:r>
            <a:endParaRPr lang="en-US" sz="1800" kern="100" dirty="0">
              <a:effectLst/>
              <a:latin typeface="Calibri" panose="020F0502020204030204" pitchFamily="34" charset="0"/>
              <a:ea typeface="Arial" panose="020B0604020202020204" pitchFamily="34" charset="0"/>
              <a:cs typeface="Arial" panose="020B0604020202020204" pitchFamily="34" charset="0"/>
            </a:endParaRPr>
          </a:p>
          <a:p>
            <a:pPr marL="11113" marR="0">
              <a:lnSpc>
                <a:spcPct val="115000"/>
              </a:lnSpc>
              <a:spcBef>
                <a:spcPts val="0"/>
              </a:spcBef>
              <a:spcAft>
                <a:spcPts val="600"/>
              </a:spcAft>
            </a:pP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92500" lnSpcReduction="20000"/>
          </a:bodyPr>
          <a:lstStyle/>
          <a:p>
            <a:r>
              <a:rPr lang="en-US" dirty="0"/>
              <a:t>Social Systems Structure How People Know and Communicate About Climate Change </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People’s histories, educations, cultures, and ethics determine how they understand and experience climate change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These knowledges take multiple forms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and generate diverse approaches to climate adaptation and mitigation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Engagement across communities that builds clear objectives and benchmarks has been shown to produce more desired outcomes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Effective engagement is challenging due in part to the complexity and uncertainty associated with climate science and politics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Including community perspectives and multiple forms of knowledge in climate discussions and decision-making helps promote justice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85000" lnSpcReduction="10000"/>
          </a:bodyPr>
          <a:lstStyle/>
          <a:p>
            <a:r>
              <a:rPr lang="en-US" dirty="0"/>
              <a:t>Climate Justice Is Possible If Processes Like Migration and Energy Transitions Are Equitable</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Climate justice—the recognition of diverse values and past harms, equitable distribution of benefits and risks, and the procedural inclusion of affected communities in decision-making processes—is possible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 </a:t>
            </a:r>
            <a:r>
              <a:rPr lang="en-US" sz="1800" kern="100" dirty="0">
                <a:effectLst/>
                <a:latin typeface="Calibri" panose="020F0502020204030204" pitchFamily="34" charset="0"/>
                <a:ea typeface="Arial" panose="020B0604020202020204" pitchFamily="34" charset="0"/>
                <a:cs typeface="Arial" panose="020B0604020202020204" pitchFamily="34" charset="0"/>
              </a:rPr>
              <a:t>Complex social processes such as human migration affect climate inequities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Climate justice is also closely related to just transitions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which involve equitably adapting societies, economies, and energy systems to climate change mitigation strategies and climate impacts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8113AF-8C06-F32E-AA74-046060361ABF}"/>
              </a:ext>
            </a:extLst>
          </p:cNvPr>
          <p:cNvSpPr>
            <a:spLocks noGrp="1"/>
          </p:cNvSpPr>
          <p:nvPr>
            <p:ph type="title"/>
          </p:nvPr>
        </p:nvSpPr>
        <p:spPr>
          <a:xfrm>
            <a:off x="446961" y="457200"/>
            <a:ext cx="2949178" cy="2173458"/>
          </a:xfrm>
        </p:spPr>
        <p:txBody>
          <a:bodyPr>
            <a:normAutofit fontScale="90000"/>
          </a:bodyPr>
          <a:lstStyle/>
          <a:p>
            <a:r>
              <a:rPr lang="en-US" dirty="0"/>
              <a:t>Figure 20.1. Environmental justice requires three dimensions: recognitional, distributional, and procedural justice. </a:t>
            </a:r>
          </a:p>
        </p:txBody>
      </p:sp>
      <p:pic>
        <p:nvPicPr>
          <p:cNvPr id="4" name="Content Placeholder 3">
            <a:extLst>
              <a:ext uri="{FF2B5EF4-FFF2-40B4-BE49-F238E27FC236}">
                <a16:creationId xmlns:a16="http://schemas.microsoft.com/office/drawing/2014/main" id="{5681764C-65A9-9DE2-AA15-42B9BE10C099}"/>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20" r="-20"/>
          <a:stretch/>
        </p:blipFill>
        <p:spPr>
          <a:xfrm>
            <a:off x="3730413" y="800894"/>
            <a:ext cx="5031212" cy="5054600"/>
          </a:xfrm>
          <a:prstGeom prst="rect">
            <a:avLst/>
          </a:prstGeom>
        </p:spPr>
      </p:pic>
    </p:spTree>
    <p:extLst>
      <p:ext uri="{BB962C8B-B14F-4D97-AF65-F5344CB8AC3E}">
        <p14:creationId xmlns:p14="http://schemas.microsoft.com/office/powerpoint/2010/main" val="165652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7F2E0-F725-2984-A801-B9DD64C34C6E}"/>
              </a:ext>
            </a:extLst>
          </p:cNvPr>
          <p:cNvSpPr>
            <a:spLocks noGrp="1"/>
          </p:cNvSpPr>
          <p:nvPr>
            <p:ph type="title"/>
          </p:nvPr>
        </p:nvSpPr>
        <p:spPr/>
        <p:txBody>
          <a:bodyPr/>
          <a:lstStyle/>
          <a:p>
            <a:r>
              <a:rPr lang="en-US" dirty="0"/>
              <a:t>Figure 20.2. Climate change governance is complex and multifaceted.</a:t>
            </a:r>
          </a:p>
        </p:txBody>
      </p:sp>
      <p:pic>
        <p:nvPicPr>
          <p:cNvPr id="4" name="Content Placeholder 3">
            <a:extLst>
              <a:ext uri="{FF2B5EF4-FFF2-40B4-BE49-F238E27FC236}">
                <a16:creationId xmlns:a16="http://schemas.microsoft.com/office/drawing/2014/main" id="{BA3FC50E-D8AE-8C1A-442F-C8CBC10EC642}"/>
              </a:ext>
            </a:extLst>
          </p:cNvPr>
          <p:cNvPicPr>
            <a:picLocks noGrp="1"/>
          </p:cNvPicPr>
          <p:nvPr>
            <p:ph sz="quarter" idx="10"/>
          </p:nvPr>
        </p:nvPicPr>
        <p:blipFill rotWithShape="1">
          <a:blip r:embed="rId3" cstate="print">
            <a:extLst>
              <a:ext uri="{28A0092B-C50C-407E-A947-70E740481C1C}">
                <a14:useLocalDpi xmlns:a14="http://schemas.microsoft.com/office/drawing/2010/main" val="0"/>
              </a:ext>
            </a:extLst>
          </a:blip>
          <a:srcRect l="-1727" r="-1727"/>
          <a:stretch/>
        </p:blipFill>
        <p:spPr bwMode="auto">
          <a:xfrm>
            <a:off x="3633788" y="803177"/>
            <a:ext cx="5224462" cy="50500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543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97D55F-62C7-7AEC-2F18-1B1EE16D0B63}"/>
              </a:ext>
            </a:extLst>
          </p:cNvPr>
          <p:cNvSpPr>
            <a:spLocks noGrp="1"/>
          </p:cNvSpPr>
          <p:nvPr>
            <p:ph type="title"/>
          </p:nvPr>
        </p:nvSpPr>
        <p:spPr>
          <a:xfrm>
            <a:off x="628650" y="5362098"/>
            <a:ext cx="7886700" cy="918121"/>
          </a:xfrm>
        </p:spPr>
        <p:txBody>
          <a:bodyPr>
            <a:normAutofit fontScale="90000"/>
          </a:bodyPr>
          <a:lstStyle/>
          <a:p>
            <a:r>
              <a:rPr lang="en-US" dirty="0"/>
              <a:t>Figure 20.3. Coproduction is a way forward to include multiple epistemologies, or knowledge traditions, but must be defined to be productive.</a:t>
            </a:r>
          </a:p>
        </p:txBody>
      </p:sp>
      <p:pic>
        <p:nvPicPr>
          <p:cNvPr id="4" name="Content Placeholder 3">
            <a:extLst>
              <a:ext uri="{FF2B5EF4-FFF2-40B4-BE49-F238E27FC236}">
                <a16:creationId xmlns:a16="http://schemas.microsoft.com/office/drawing/2014/main" id="{EB8F296E-F00B-F245-05BC-755D91D92285}"/>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31" r="-131"/>
          <a:stretch/>
        </p:blipFill>
        <p:spPr bwMode="auto">
          <a:xfrm>
            <a:off x="2030919" y="431800"/>
            <a:ext cx="5082162" cy="4637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62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C403D-5122-5783-7542-A341D5A46537}"/>
              </a:ext>
            </a:extLst>
          </p:cNvPr>
          <p:cNvSpPr>
            <a:spLocks noGrp="1"/>
          </p:cNvSpPr>
          <p:nvPr>
            <p:ph type="title"/>
          </p:nvPr>
        </p:nvSpPr>
        <p:spPr/>
        <p:txBody>
          <a:bodyPr>
            <a:normAutofit fontScale="90000"/>
          </a:bodyPr>
          <a:lstStyle/>
          <a:p>
            <a:r>
              <a:rPr lang="en-US" dirty="0"/>
              <a:t>Figure 20.4. A simple three-step process of communication can improve climate change engagement with diverse stakeholders.</a:t>
            </a:r>
          </a:p>
        </p:txBody>
      </p:sp>
      <p:pic>
        <p:nvPicPr>
          <p:cNvPr id="4" name="Content Placeholder 3">
            <a:extLst>
              <a:ext uri="{FF2B5EF4-FFF2-40B4-BE49-F238E27FC236}">
                <a16:creationId xmlns:a16="http://schemas.microsoft.com/office/drawing/2014/main" id="{BC0DA995-7861-7211-D418-A7DB376EC1B0}"/>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 b="-1"/>
          <a:stretch/>
        </p:blipFill>
        <p:spPr>
          <a:xfrm>
            <a:off x="1560292" y="350087"/>
            <a:ext cx="6023415" cy="4473713"/>
          </a:xfrm>
          <a:prstGeom prst="rect">
            <a:avLst/>
          </a:prstGeom>
        </p:spPr>
      </p:pic>
    </p:spTree>
    <p:extLst>
      <p:ext uri="{BB962C8B-B14F-4D97-AF65-F5344CB8AC3E}">
        <p14:creationId xmlns:p14="http://schemas.microsoft.com/office/powerpoint/2010/main" val="1038643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8191</TotalTime>
  <Words>1340</Words>
  <Application>Microsoft Macintosh PowerPoint</Application>
  <PresentationFormat>On-screen Show (4:3)</PresentationFormat>
  <Paragraphs>66</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Figure 20.1. Environmental justice requires three dimensions: recognitional, distributional, and procedural justice. </vt:lpstr>
      <vt:lpstr>Figure 20.2. Climate change governance is complex and multifaceted.</vt:lpstr>
      <vt:lpstr>Figure 20.3. Coproduction is a way forward to include multiple epistemologies, or knowledge traditions, but must be defined to be productive.</vt:lpstr>
      <vt:lpstr>Figure 20.4. A simple three-step process of communication can improve climate change engagement with diverse stakeholders.</vt:lpstr>
      <vt:lpstr>Figure 20.5. Social systems create just or unjust conditions that influence migration outcomes.</vt:lpstr>
      <vt:lpstr>Figure 20.6. Quinault Indian Nation engaged the full community in its village relocation plan.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Howell, Laurie</cp:lastModifiedBy>
  <cp:revision>103</cp:revision>
  <dcterms:created xsi:type="dcterms:W3CDTF">2018-11-06T19:06:29Z</dcterms:created>
  <dcterms:modified xsi:type="dcterms:W3CDTF">2023-10-17T23:20:32Z</dcterms:modified>
</cp:coreProperties>
</file>