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4"/>
  </p:notesMasterIdLst>
  <p:sldIdLst>
    <p:sldId id="282" r:id="rId2"/>
    <p:sldId id="256" r:id="rId3"/>
    <p:sldId id="257" r:id="rId4"/>
    <p:sldId id="258" r:id="rId5"/>
    <p:sldId id="259" r:id="rId6"/>
    <p:sldId id="291" r:id="rId7"/>
    <p:sldId id="294" r:id="rId8"/>
    <p:sldId id="283" r:id="rId9"/>
    <p:sldId id="284" r:id="rId10"/>
    <p:sldId id="285" r:id="rId11"/>
    <p:sldId id="286" r:id="rId12"/>
    <p:sldId id="287" r:id="rId13"/>
    <p:sldId id="288" r:id="rId14"/>
    <p:sldId id="289" r:id="rId15"/>
    <p:sldId id="290" r:id="rId16"/>
    <p:sldId id="292" r:id="rId17"/>
    <p:sldId id="293" r:id="rId18"/>
    <p:sldId id="295" r:id="rId19"/>
    <p:sldId id="296" r:id="rId20"/>
    <p:sldId id="297" r:id="rId21"/>
    <p:sldId id="263" r:id="rId22"/>
    <p:sldId id="26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eves, Katie" initials="RK" lastIdx="2" clrIdx="0">
    <p:extLst>
      <p:ext uri="{19B8F6BF-5375-455C-9EA6-DF929625EA0E}">
        <p15:presenceInfo xmlns:p15="http://schemas.microsoft.com/office/powerpoint/2012/main" userId="S-1-5-21-2338163137-2684688362-157462135-721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393"/>
    <a:srgbClr val="209DBC"/>
    <a:srgbClr val="372655"/>
    <a:srgbClr val="DDE9ED"/>
    <a:srgbClr val="3D88A8"/>
    <a:srgbClr val="6D5B97"/>
    <a:srgbClr val="102268"/>
    <a:srgbClr val="096BA3"/>
    <a:srgbClr val="0F9EFB"/>
    <a:srgbClr val="3856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829" autoAdjust="0"/>
    <p:restoredTop sz="85959" autoAdjust="0"/>
  </p:normalViewPr>
  <p:slideViewPr>
    <p:cSldViewPr snapToGrid="0" snapToObjects="1" showGuides="1">
      <p:cViewPr varScale="1">
        <p:scale>
          <a:sx n="94" d="100"/>
          <a:sy n="94" d="100"/>
        </p:scale>
        <p:origin x="2664" y="192"/>
      </p:cViewPr>
      <p:guideLst>
        <p:guide orient="horz" pos="2160"/>
        <p:guide pos="2880"/>
      </p:guideLst>
    </p:cSldViewPr>
  </p:slideViewPr>
  <p:outlineViewPr>
    <p:cViewPr>
      <p:scale>
        <a:sx n="33" d="100"/>
        <a:sy n="33" d="100"/>
      </p:scale>
      <p:origin x="0" y="0"/>
    </p:cViewPr>
  </p:outlineViewPr>
  <p:notesTextViewPr>
    <p:cViewPr>
      <p:scale>
        <a:sx n="1" d="1"/>
        <a:sy n="1" d="1"/>
      </p:scale>
      <p:origin x="0" y="-43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1000-D3B8-D440-8861-CD99BA79407E}" type="datetimeFigureOut">
              <a:rPr lang="en-US" smtClean="0"/>
              <a:t>12/1/23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CE6CB7-542C-0A40-A1D9-CA6EADA0C63B}" type="slidenum">
              <a:rPr lang="en-US" smtClean="0"/>
              <a:t>‹#›</a:t>
            </a:fld>
            <a:endParaRPr lang="en-US" dirty="0"/>
          </a:p>
        </p:txBody>
      </p:sp>
    </p:spTree>
    <p:extLst>
      <p:ext uri="{BB962C8B-B14F-4D97-AF65-F5344CB8AC3E}">
        <p14:creationId xmlns:p14="http://schemas.microsoft.com/office/powerpoint/2010/main" val="138875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ubs.usgs.gov/ha/ha730/ch_n/N-AKtext2.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usgs.gov/mission-areas/water-resources/science/principal-aquifers-united-state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rcc.purdue.edu/freeze/freezedatetool"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openstreetmap.org/copyright" TargetMode="External"/><Relationship Id="rId4" Type="http://schemas.openxmlformats.org/officeDocument/2006/relationships/hyperlink" Target="http://mapbox.com/about/map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reativecommons.org/licenses/by/2.0/legalcod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a:t>
            </a:fld>
            <a:endParaRPr lang="en-US"/>
          </a:p>
        </p:txBody>
      </p:sp>
    </p:spTree>
    <p:extLst>
      <p:ext uri="{BB962C8B-B14F-4D97-AF65-F5344CB8AC3E}">
        <p14:creationId xmlns:p14="http://schemas.microsoft.com/office/powerpoint/2010/main" val="1209134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graph shows annual reports of Lyme disease incidence across the Midwest between 2000 and 2019. Factors such as rising temperatures, increased precipitation, warmer winters and land-use change have contributed to an increase in the incidence of Lyme disease across the region. Figure credit: University of Minnesota Climate Adaptation Partnership, NOAA NCEI, and CISESS NC.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15</a:t>
            </a:fld>
            <a:endParaRPr lang="en-US" dirty="0"/>
          </a:p>
        </p:txBody>
      </p:sp>
    </p:spTree>
    <p:extLst>
      <p:ext uri="{BB962C8B-B14F-4D97-AF65-F5344CB8AC3E}">
        <p14:creationId xmlns:p14="http://schemas.microsoft.com/office/powerpoint/2010/main" val="2874965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image shows an overview of the harbor in Ashtabula, Ohio, the site of a wetland creation project by the US Army Corps of Engineers with support from Healthy Port Futures. This project, which works with the flow on the Ashtabula River into Lake Erie, was one of the first attempts in the Great Lakes to establish a partially open wetland system with reused dredge material. This design permits an occasional, ecologically necessary disturbance that will promote wetland complexity while also allowing for an important hydrological connection to the nearshore. The figure highlights areas of material placement (solid yellow lines) and sediment movement and accumulation (solid white lines, including sediment transported naturally along the shore). Sediment that accumulates in the wetland channels is placed in the dredged sediment placement locations (dashed yellow lines) every two to three years. This way, the project can employ an adaptive management approach and respond to successes and challenges that may arise. The project will create diverse habitat types including deep water, shallow submerged areas, seasonally emergent areas, and the adjacent open water areas (habits indicated by the light beige and green shading). The built project differs slightly from what is shown here. Adapted from Burkholder et al. 2022.(Burkholder et al. 2022)</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16</a:t>
            </a:fld>
            <a:endParaRPr lang="en-US" dirty="0"/>
          </a:p>
        </p:txBody>
      </p:sp>
    </p:spTree>
    <p:extLst>
      <p:ext uri="{BB962C8B-B14F-4D97-AF65-F5344CB8AC3E}">
        <p14:creationId xmlns:p14="http://schemas.microsoft.com/office/powerpoint/2010/main" val="2804198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graphic shows contributing causes for dam failure related to climate change, first-order effects of dam failure on the built environment, and adaptation pathways. Dam systems may experience climate change–related impacts independently or in parallel, and these impacts can have cascading effects. Damage to transportation, power, water, and communication infrastructure can limit a community’s ability to access health services. Damage to infrastructure, land, and the built environment can negatively impact local businesses and the economy. Adaptation pathways provide a basis for communities to address dam risk from a variety of system viewpoints. Figure credit: MITRE, University of Pennsylvania, American Society of Adaptation Professionals, and The Ohio State University.</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17</a:t>
            </a:fld>
            <a:endParaRPr lang="en-US" dirty="0"/>
          </a:p>
        </p:txBody>
      </p:sp>
    </p:spTree>
    <p:extLst>
      <p:ext uri="{BB962C8B-B14F-4D97-AF65-F5344CB8AC3E}">
        <p14:creationId xmlns:p14="http://schemas.microsoft.com/office/powerpoint/2010/main" val="1203424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maps show projected changes in the annual approximate cumulative gridded local runoff generation (referred to as cumulative runoff) for intermediate (RCP4.5) and very high (RCP8.5) scenarios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seasonal approximate cumulative runoff for an intermediate (RCP4.5) scenario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f</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cumulative runoff is defined as the gridded cell-by-cell ability of the landscape to generate excess water for potential downstream river runoff using the Variable Infiltration Capacity (VIC) land-surface model. The cumulative runoff was developed using Coupled Model Intercomparison Project Phase 5–modeled scenarios and the VIC hydrology model. Cumulative runoff is projected to increase annually across the Midwest between 2036 and 2065 compared to 1991–2020 (shown in percent changes). Cumulative runoff increases are expected throughout the region in winter and across all but the northern Great Lakes in spring and southern Midwest in fall. Summer cumulative runoff is projected to be more variable. The result of the projected increases (and in summer, both increases and decreases) in cumulative runoff will be increased stresses to ecosystems, the built environment, natural and water resources, and agriculture. Figure credit: NOAA NWS, NOAA NCEI, and CISESS NC.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18</a:t>
            </a:fld>
            <a:endParaRPr lang="en-US" dirty="0"/>
          </a:p>
        </p:txBody>
      </p:sp>
    </p:spTree>
    <p:extLst>
      <p:ext uri="{BB962C8B-B14F-4D97-AF65-F5344CB8AC3E}">
        <p14:creationId xmlns:p14="http://schemas.microsoft.com/office/powerpoint/2010/main" val="1022538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USGS Ground Water Atlas of the United States provides a complete summary of the Nation’s groundwater resources and includes the location, geography, geology, and hydrologic characteristics of the major US aquifers. Surface water and groundwater (aquifers) are the primary sources of water in the Midwest and Great Lakes. The areas highlighted in color represent groundwater aquifers, while areas in gray represent surface water as the main source. The black boundary outlines the Midwest region. Changes in rainfall and runoff patterns impact water availability and water tables differently across the Midwest, depending on whether the main source of water is surface- or aquifer-based. For more information on aquifers outside the contiguous US, visit the USGS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Ground Water Atlas</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of the United States and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4"/>
              </a:rPr>
              <a:t>Principal Aquifers of the United States</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Adapted from USGS 2021.(USGS 2021)</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19</a:t>
            </a:fld>
            <a:endParaRPr lang="en-US" dirty="0"/>
          </a:p>
        </p:txBody>
      </p:sp>
    </p:spTree>
    <p:extLst>
      <p:ext uri="{BB962C8B-B14F-4D97-AF65-F5344CB8AC3E}">
        <p14:creationId xmlns:p14="http://schemas.microsoft.com/office/powerpoint/2010/main" val="2470035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graphs show summer (July–September) surface water temperatures for the period 1980–2021 observed from buoys in the offshore waters of Lakes Superior, Michigan, Huron, and Erie. The upper lakes (Superior, Michigan, and Huron;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show similar trends toward warmer temperatures against a background of strong interannual variability, while Lake Erie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d</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shows a weaker but still positive trend. To facilitate comparison of trends, a temperature range of 25°F is used for the vertical axis on all four charts, with actual temperatures varying across the different lakes. Figure credit: University of Minnesota Duluth, NOAA NCEI, and CISESS NC</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20</a:t>
            </a:fld>
            <a:endParaRPr lang="en-US" dirty="0"/>
          </a:p>
        </p:txBody>
      </p:sp>
    </p:spTree>
    <p:extLst>
      <p:ext uri="{BB962C8B-B14F-4D97-AF65-F5344CB8AC3E}">
        <p14:creationId xmlns:p14="http://schemas.microsoft.com/office/powerpoint/2010/main" val="38664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22</a:t>
            </a:fld>
            <a:endParaRPr lang="en-US" dirty="0"/>
          </a:p>
        </p:txBody>
      </p:sp>
    </p:spTree>
    <p:extLst>
      <p:ext uri="{BB962C8B-B14F-4D97-AF65-F5344CB8AC3E}">
        <p14:creationId xmlns:p14="http://schemas.microsoft.com/office/powerpoint/2010/main" val="391487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a:t>
            </a:fld>
            <a:endParaRPr lang="en-US" dirty="0"/>
          </a:p>
        </p:txBody>
      </p:sp>
    </p:spTree>
    <p:extLst>
      <p:ext uri="{BB962C8B-B14F-4D97-AF65-F5344CB8AC3E}">
        <p14:creationId xmlns:p14="http://schemas.microsoft.com/office/powerpoint/2010/main" val="2853394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Transitions between wet and dry periods are expected to become more frequent across the Midwest. Observed changes in transition frequency (from wet to dry or dry to wet) are based on the Standardized Precipitation Index (SPI), represented by the difference between the periods 1951–1980 and 1981–2010 (historical change, panel</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 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SPI is a common statistical index that quantifies the relative intensity of drought or wetness, and monthly SPI values are utilized to show transitions over short periods. Projected changes in transition frequency under low (SSP1-2.6;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intermediate (SSP2-4.5;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very high (SSP5-8.5;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d</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scenarios are represented by the difference between the periods 2071–2100 and 1981–2010. The black boundary outlines the Midwest region. Black dots indicate grid cells where the model-projected transition frequency is significantly different from the historical climatology. Adapted from Chen and Ford 2023(Chen and Ford 2023)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CC BY 4.0</a:t>
            </a:r>
            <a:r>
              <a:rPr lang="en-US" sz="1800" u="sng" dirty="0">
                <a:solidFill>
                  <a:srgbClr val="0563C1"/>
                </a:solidFill>
                <a:effectLst/>
                <a:latin typeface="Calibri" panose="020F0502020204030204" pitchFamily="34" charset="0"/>
                <a:ea typeface="Arial" panose="020B0604020202020204" pitchFamily="34" charset="0"/>
                <a:cs typeface="Arial" panose="020B0604020202020204" pitchFamily="34" charset="0"/>
              </a:rPr>
              <a: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8</a:t>
            </a:fld>
            <a:endParaRPr lang="en-US" dirty="0"/>
          </a:p>
        </p:txBody>
      </p:sp>
    </p:spTree>
    <p:extLst>
      <p:ext uri="{BB962C8B-B14F-4D97-AF65-F5344CB8AC3E}">
        <p14:creationId xmlns:p14="http://schemas.microsoft.com/office/powerpoint/2010/main" val="684917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Apple blossoms are damaged by a freeze event on May 9, 2020, in Berrien County, Michigan. Photo credit: ©Dr. Mike Reinke, Michigan State University.</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9</a:t>
            </a:fld>
            <a:endParaRPr lang="en-US" dirty="0"/>
          </a:p>
        </p:txBody>
      </p:sp>
    </p:spTree>
    <p:extLst>
      <p:ext uri="{BB962C8B-B14F-4D97-AF65-F5344CB8AC3E}">
        <p14:creationId xmlns:p14="http://schemas.microsoft.com/office/powerpoint/2010/main" val="156665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Trends (solid black lines) show that the last date in spring when minimum temperatures fall to either 28°F or 32°F in Leelanau County, Michigan, are occurring earlier in the year. For example, the last 28°F temperature commonly occurred after May 1 during the 1950s–1970s, with earlier dates noted since the 1980s. Note the large variability in dates. The statistical significance of the trends (dashed black lines; based on a 95% confidence interval) shows the range of values of the trend line based on the observed dates. In all cases, these confirm there is a trend toward earlier last freeze dates. Panel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shows change in the number of days per decade of the last spring freeze (28°F) over the period 1950–2021. The black boundary outlines the Midwest region. Orange shading indicates trends toward earlier last spring freeze dates, blue shading indicates trends towards later last spring freeze dates, and gray shading indicates no trend. Adapted with permission from the Midwestern Regional Climate Center’s Freeze Date Tool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https://mrcc.purdue.edu/freeze/freezedatetool</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Map base layer on right is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4"/>
              </a:rPr>
              <a:t>Mapbox</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5"/>
              </a:rPr>
              <a:t>OpenStreetMap</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10</a:t>
            </a:fld>
            <a:endParaRPr lang="en-US" dirty="0"/>
          </a:p>
        </p:txBody>
      </p:sp>
    </p:spTree>
    <p:extLst>
      <p:ext uri="{BB962C8B-B14F-4D97-AF65-F5344CB8AC3E}">
        <p14:creationId xmlns:p14="http://schemas.microsoft.com/office/powerpoint/2010/main" val="570038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figure shows examples of conventional and climate-smart production methods: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clockwise from top center</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wheat field in Brownsburg, Indiana; spring corn under fair skies in southwest Ohio with infield soil sampling probe; outlet from water control structure to agricultural drainage ditch; inter-seeded annual ryegrass, clovers, and radishes growing in young corn in Carroll County, Iowa; macrotopograhic feature (ridge and swale) on a wetland restoration easement in Starke County, Indiana; planting green: no-till drilling soybeans into standing cereal rye in Washington County, Iowa; Forage Systems Research Center in Missouri works to improve the quality of forage grass, promotes management-intensive grazing, rotational grazing, cattle management, and the economics of beef and forage; an example of agrivoltaics—combining solar energy production on agricultural production lands; farmer tilling fields: traditional practice to break up soil in preparation for planting; farmer harvesting soybean with combine. The center diagrams compare the agricultural needs (blue ovals and text) with environmental impacts (green ovals and text) for both conventional and climate-smart agriculture. As shown, there is an imbalance between the agricultural needs and environmental impacts of conventional agriculture (represented by the blue and green ovals); whereas climate-smart agriculture may provide more balance between the two. Adapted with permission from Foley et al. 2011.(Foley et al. 2011</a:t>
            </a:r>
            <a:r>
              <a:rPr lang="en-US" sz="180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2800" b="0" i="0">
                <a:solidFill>
                  <a:srgbClr val="323338"/>
                </a:solidFill>
                <a:effectLst/>
                <a:latin typeface="Figtree"/>
              </a:rPr>
              <a:t>Photo credits: (top left; left, second from top) United Soybean Board [</a:t>
            </a:r>
            <a:r>
              <a:rPr lang="en-US" sz="2800" b="0" i="0" u="sng">
                <a:effectLst/>
                <a:latin typeface="Figtree"/>
                <a:hlinkClick r:id="rId3"/>
              </a:rPr>
              <a:t>CC BY 2.0</a:t>
            </a:r>
            <a:r>
              <a:rPr lang="en-US" sz="2800" b="0" i="0">
                <a:solidFill>
                  <a:srgbClr val="323338"/>
                </a:solidFill>
                <a:effectLst/>
                <a:latin typeface="Figtree"/>
              </a:rPr>
              <a:t>]; (top center) Carly Whitmore, NRCS; (top right) ©Elizabeth Hawkins; (right, second and third from top; bottom left) NRCS/SWCS photo by Lynn Betts [</a:t>
            </a:r>
            <a:r>
              <a:rPr lang="en-US" sz="2800" b="0" i="0" u="sng">
                <a:effectLst/>
                <a:latin typeface="Figtree"/>
                <a:hlinkClick r:id="rId3"/>
              </a:rPr>
              <a:t>CC BY 2.0</a:t>
            </a:r>
            <a:r>
              <a:rPr lang="en-US" sz="2800" b="0" i="0">
                <a:solidFill>
                  <a:srgbClr val="323338"/>
                </a:solidFill>
                <a:effectLst/>
                <a:latin typeface="Figtree"/>
              </a:rPr>
              <a:t>]; (bottom right) Carly Whitmore, NRCS; (bottom center) Kyle Spradley [</a:t>
            </a:r>
            <a:r>
              <a:rPr lang="en-US" sz="2800" b="0" i="0" u="sng">
                <a:effectLst/>
                <a:latin typeface="Figtree"/>
                <a:hlinkClick r:id="rId3"/>
              </a:rPr>
              <a:t>CC BY 2.0</a:t>
            </a:r>
            <a:r>
              <a:rPr lang="en-US" sz="2800" b="0" i="0">
                <a:solidFill>
                  <a:srgbClr val="323338"/>
                </a:solidFill>
                <a:effectLst/>
                <a:latin typeface="Figtree"/>
              </a:rPr>
              <a:t>]; (left, third from top) ©Tony Mancuso</a:t>
            </a:r>
            <a:r>
              <a:rPr lang="en-US" sz="1800">
                <a:solidFill>
                  <a:srgbClr val="000000"/>
                </a:solidFill>
                <a:effectLst/>
                <a:latin typeface="Calibri" panose="020F0502020204030204" pitchFamily="34" charset="0"/>
                <a:ea typeface="Arial" panose="020B0604020202020204" pitchFamily="34" charset="0"/>
                <a:cs typeface="Arial" panose="020B0604020202020204" pitchFamily="34" charset="0"/>
              </a:rPr>
              <a:t>. </a:t>
            </a:r>
            <a:endPar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11</a:t>
            </a:fld>
            <a:endParaRPr lang="en-US" dirty="0"/>
          </a:p>
        </p:txBody>
      </p:sp>
    </p:spTree>
    <p:extLst>
      <p:ext uri="{BB962C8B-B14F-4D97-AF65-F5344CB8AC3E}">
        <p14:creationId xmlns:p14="http://schemas.microsoft.com/office/powerpoint/2010/main" val="3797844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Extreme precipitation events can degrade aquatic ecosystems, threaten human health and safety, damage infrastructure and communities, and yield billions of dollars in economic damage. The conservation and management of natural lands can reduce these negative effects—reducing erosion and flood risk, improving water quality, increasing carbon sequestration, and reducing the economic cost of flooding. This conceptual drawing, showing a Midwestern landscape with an extreme storm on the horizon and water flowing into streams and rivers, illustrates how land management choices affect downstream flooding, infrastructure, and ecosystem services.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Landscape features and land management practices that slow the flow of water across the surface can improve habitat and water quality, reduce flood and drought risks, and have a variety of other benefits.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Adapted with permission from Palmer et al. 2020.(Palmer et al. 2020)</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12</a:t>
            </a:fld>
            <a:endParaRPr lang="en-US" dirty="0"/>
          </a:p>
        </p:txBody>
      </p:sp>
    </p:spTree>
    <p:extLst>
      <p:ext uri="{BB962C8B-B14F-4D97-AF65-F5344CB8AC3E}">
        <p14:creationId xmlns:p14="http://schemas.microsoft.com/office/powerpoint/2010/main" val="1857905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Ice-covered inland waters provide humans with important cultural ecosystem services (light blue ring), benefits (dark blue ring), and activities (yellow ring) that are central to people’s well-being, culture, and identity across the Midwest. Adapted from Knoll et al. 2019(Knoll et al. 2019)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CC BY 4.0</a:t>
            </a:r>
            <a:r>
              <a:rPr lang="en-US" sz="1800" u="sng" dirty="0">
                <a:solidFill>
                  <a:srgbClr val="0563C1"/>
                </a:solidFill>
                <a:effectLst/>
                <a:latin typeface="Calibri" panose="020F0502020204030204" pitchFamily="34" charset="0"/>
                <a:ea typeface="Arial" panose="020B0604020202020204" pitchFamily="34" charset="0"/>
                <a:cs typeface="Arial" panose="020B0604020202020204" pitchFamily="34" charset="0"/>
              </a:rPr>
              <a: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13</a:t>
            </a:fld>
            <a:endParaRPr lang="en-US" dirty="0"/>
          </a:p>
        </p:txBody>
      </p:sp>
    </p:spTree>
    <p:extLst>
      <p:ext uri="{BB962C8B-B14F-4D97-AF65-F5344CB8AC3E}">
        <p14:creationId xmlns:p14="http://schemas.microsoft.com/office/powerpoint/2010/main" val="3034483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This satellite image shows wildfire smoke from Canada moving down over the northern Midwest on July 11, 2021. </a:t>
            </a:r>
            <a:r>
              <a:rPr lang="en-US" sz="2800" b="0" i="0">
                <a:solidFill>
                  <a:srgbClr val="E01E5A"/>
                </a:solidFill>
                <a:effectLst/>
                <a:latin typeface="Monaco" pitchFamily="2" charset="77"/>
              </a:rPr>
              <a:t>Satellite image credit: Joshua Stevens, NASA Earth Observatory, using VIIRS data from NASA EOSDIS LANCE, GIBS/Worldview, and the Joint Polar Satellite System (JPSS)</a:t>
            </a:r>
            <a:r>
              <a:rPr lang="en-US" sz="1800">
                <a:solidFill>
                  <a:srgbClr val="000000"/>
                </a:solidFill>
                <a:effectLst/>
                <a:latin typeface="Calibri" panose="020F0502020204030204" pitchFamily="34" charset="0"/>
                <a:ea typeface="Arial" panose="020B0604020202020204" pitchFamily="34" charset="0"/>
                <a:cs typeface="Arial" panose="020B0604020202020204" pitchFamily="34" charset="0"/>
              </a:rPr>
              <a:t>. </a:t>
            </a:r>
            <a:endPar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14</a:t>
            </a:fld>
            <a:endParaRPr lang="en-US" dirty="0"/>
          </a:p>
        </p:txBody>
      </p:sp>
    </p:spTree>
    <p:extLst>
      <p:ext uri="{BB962C8B-B14F-4D97-AF65-F5344CB8AC3E}">
        <p14:creationId xmlns:p14="http://schemas.microsoft.com/office/powerpoint/2010/main" val="2375674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formation for presenters">
    <p:spTree>
      <p:nvGrpSpPr>
        <p:cNvPr id="1" name=""/>
        <p:cNvGrpSpPr/>
        <p:nvPr/>
      </p:nvGrpSpPr>
      <p:grpSpPr>
        <a:xfrm>
          <a:off x="0" y="0"/>
          <a:ext cx="0" cy="0"/>
          <a:chOff x="0" y="0"/>
          <a:chExt cx="0" cy="0"/>
        </a:xfrm>
      </p:grpSpPr>
      <p:sp>
        <p:nvSpPr>
          <p:cNvPr id="9" name="Content Placeholder 2"/>
          <p:cNvSpPr>
            <a:spLocks noGrp="1"/>
          </p:cNvSpPr>
          <p:nvPr>
            <p:ph idx="13" hasCustomPrompt="1"/>
          </p:nvPr>
        </p:nvSpPr>
        <p:spPr>
          <a:xfrm>
            <a:off x="628650" y="1698171"/>
            <a:ext cx="5035880" cy="4478792"/>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15  |  Fifth National Climate Assessment  |  nca2023.globalchange.gov</a:t>
            </a:r>
          </a:p>
        </p:txBody>
      </p:sp>
      <p:sp>
        <p:nvSpPr>
          <p:cNvPr id="2" name="Content Placeholder 8">
            <a:extLst>
              <a:ext uri="{FF2B5EF4-FFF2-40B4-BE49-F238E27FC236}">
                <a16:creationId xmlns:a16="http://schemas.microsoft.com/office/drawing/2014/main" id="{1108CC7F-A86D-ACFF-3B1C-4E838AF9E3A5}"/>
              </a:ext>
            </a:extLst>
          </p:cNvPr>
          <p:cNvSpPr>
            <a:spLocks noGrp="1"/>
          </p:cNvSpPr>
          <p:nvPr>
            <p:ph sz="quarter" idx="14"/>
          </p:nvPr>
        </p:nvSpPr>
        <p:spPr>
          <a:xfrm>
            <a:off x="6400508" y="2303812"/>
            <a:ext cx="2054430" cy="2057400"/>
          </a:xfrm>
        </p:spPr>
        <p:txBody>
          <a:bodyPr anchor="t"/>
          <a:lstStyle>
            <a:lvl1pPr marL="0" indent="0" algn="l">
              <a:buNone/>
              <a:defRPr>
                <a:solidFill>
                  <a:schemeClr val="bg1"/>
                </a:solidFill>
              </a:defRPr>
            </a:lvl1pPr>
          </a:lstStyle>
          <a:p>
            <a:pPr lvl="0"/>
            <a:r>
              <a:rPr lang="en-US"/>
              <a:t>Edit Master text styles</a:t>
            </a:r>
          </a:p>
        </p:txBody>
      </p:sp>
      <p:sp>
        <p:nvSpPr>
          <p:cNvPr id="5" name="TextBox 4">
            <a:extLst>
              <a:ext uri="{FF2B5EF4-FFF2-40B4-BE49-F238E27FC236}">
                <a16:creationId xmlns:a16="http://schemas.microsoft.com/office/drawing/2014/main" id="{0D721B23-BE1C-8E16-92B9-B10299C624A5}"/>
              </a:ext>
            </a:extLst>
          </p:cNvPr>
          <p:cNvSpPr txBox="1"/>
          <p:nvPr userDrawn="1"/>
        </p:nvSpPr>
        <p:spPr>
          <a:xfrm>
            <a:off x="6718714" y="4400224"/>
            <a:ext cx="1418017" cy="307777"/>
          </a:xfrm>
          <a:prstGeom prst="rect">
            <a:avLst/>
          </a:prstGeom>
          <a:noFill/>
        </p:spPr>
        <p:txBody>
          <a:bodyPr wrap="none" rtlCol="0">
            <a:spAutoFit/>
          </a:bodyPr>
          <a:lstStyle/>
          <a:p>
            <a:r>
              <a:rPr lang="en-US" sz="1400" dirty="0"/>
              <a:t>Chapter QR code</a:t>
            </a:r>
          </a:p>
        </p:txBody>
      </p:sp>
      <p:sp>
        <p:nvSpPr>
          <p:cNvPr id="10" name="TextBox 9">
            <a:extLst>
              <a:ext uri="{FF2B5EF4-FFF2-40B4-BE49-F238E27FC236}">
                <a16:creationId xmlns:a16="http://schemas.microsoft.com/office/drawing/2014/main" id="{413BF341-D554-7A24-F119-7DB633F019A4}"/>
              </a:ext>
            </a:extLst>
          </p:cNvPr>
          <p:cNvSpPr txBox="1"/>
          <p:nvPr userDrawn="1"/>
        </p:nvSpPr>
        <p:spPr>
          <a:xfrm>
            <a:off x="628650" y="603583"/>
            <a:ext cx="7886700" cy="707886"/>
          </a:xfrm>
          <a:prstGeom prst="rect">
            <a:avLst/>
          </a:prstGeom>
          <a:noFill/>
        </p:spPr>
        <p:txBody>
          <a:bodyPr wrap="square" rtlCol="0">
            <a:spAutoFit/>
          </a:bodyPr>
          <a:lstStyle/>
          <a:p>
            <a:r>
              <a:rPr lang="en-US" sz="4000" b="0" dirty="0">
                <a:solidFill>
                  <a:srgbClr val="026393"/>
                </a:solidFill>
                <a:latin typeface="+mj-lt"/>
              </a:rPr>
              <a:t>Information for presenters</a:t>
            </a:r>
          </a:p>
        </p:txBody>
      </p:sp>
    </p:spTree>
    <p:extLst>
      <p:ext uri="{BB962C8B-B14F-4D97-AF65-F5344CB8AC3E}">
        <p14:creationId xmlns:p14="http://schemas.microsoft.com/office/powerpoint/2010/main" val="1139338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24  |  Fifth National Climate Assessment  |  nca2023.globalchange.gov</a:t>
            </a:r>
          </a:p>
        </p:txBody>
      </p:sp>
    </p:spTree>
    <p:extLst>
      <p:ext uri="{BB962C8B-B14F-4D97-AF65-F5344CB8AC3E}">
        <p14:creationId xmlns:p14="http://schemas.microsoft.com/office/powerpoint/2010/main" val="1882299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530860-5D58-5042-BB93-C7592BB8BF8A}"/>
              </a:ext>
            </a:extLst>
          </p:cNvPr>
          <p:cNvSpPr/>
          <p:nvPr userDrawn="1"/>
        </p:nvSpPr>
        <p:spPr>
          <a:xfrm>
            <a:off x="0" y="0"/>
            <a:ext cx="9144000" cy="6858000"/>
          </a:xfrm>
          <a:prstGeom prst="rect">
            <a:avLst/>
          </a:prstGeom>
          <a:solidFill>
            <a:srgbClr val="0263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5" name="Rectangle 14">
            <a:extLst>
              <a:ext uri="{FF2B5EF4-FFF2-40B4-BE49-F238E27FC236}">
                <a16:creationId xmlns:a16="http://schemas.microsoft.com/office/drawing/2014/main" id="{2A530860-5D58-5042-BB93-C7592BB8BF8A}"/>
              </a:ext>
            </a:extLst>
          </p:cNvPr>
          <p:cNvSpPr/>
          <p:nvPr userDrawn="1"/>
        </p:nvSpPr>
        <p:spPr>
          <a:xfrm>
            <a:off x="0" y="1137988"/>
            <a:ext cx="5630780" cy="400110"/>
          </a:xfrm>
          <a:prstGeom prst="rect">
            <a:avLst/>
          </a:prstGeom>
          <a:solidFill>
            <a:srgbClr val="209D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3" name="Subtitle 2"/>
          <p:cNvSpPr>
            <a:spLocks noGrp="1"/>
          </p:cNvSpPr>
          <p:nvPr>
            <p:ph type="subTitle" idx="1" hasCustomPrompt="1"/>
          </p:nvPr>
        </p:nvSpPr>
        <p:spPr>
          <a:xfrm>
            <a:off x="308113" y="1667464"/>
            <a:ext cx="5372053" cy="1638252"/>
          </a:xfrm>
        </p:spPr>
        <p:txBody>
          <a:bodyPr>
            <a:normAutofit/>
          </a:bodyPr>
          <a:lstStyle>
            <a:lvl1pPr marL="0" indent="0" algn="l">
              <a:lnSpc>
                <a:spcPct val="100000"/>
              </a:lnSpc>
              <a:spcBef>
                <a:spcPts val="0"/>
              </a:spcBef>
              <a:spcAft>
                <a:spcPts val="0"/>
              </a:spcAft>
              <a:buNone/>
              <a:defRPr sz="1400" baseline="0">
                <a:solidFill>
                  <a:schemeClr val="bg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chapter citation</a:t>
            </a: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4" y="1137988"/>
            <a:ext cx="6397487" cy="400110"/>
          </a:xfrm>
          <a:prstGeom prst="rect">
            <a:avLst/>
          </a:prstGeom>
        </p:spPr>
        <p:txBody>
          <a:bodyPr wrap="square">
            <a:spAutoFit/>
          </a:bodyPr>
          <a:lstStyle/>
          <a:p>
            <a:r>
              <a:rPr lang="en-US" sz="2000" b="1" i="0" dirty="0">
                <a:solidFill>
                  <a:schemeClr val="bg1"/>
                </a:solidFill>
                <a:effectLst/>
                <a:latin typeface="Calibri" panose="020F0502020204030204" pitchFamily="34" charset="0"/>
                <a:cs typeface="Calibri" panose="020F0502020204030204" pitchFamily="34" charset="0"/>
              </a:rPr>
              <a:t>Recommended</a:t>
            </a:r>
            <a:r>
              <a:rPr lang="en-US" sz="2000" b="1" i="0" baseline="0" dirty="0">
                <a:solidFill>
                  <a:schemeClr val="bg1"/>
                </a:solidFill>
                <a:effectLst/>
                <a:latin typeface="Calibri" panose="020F0502020204030204" pitchFamily="34" charset="0"/>
                <a:cs typeface="Calibri" panose="020F0502020204030204" pitchFamily="34" charset="0"/>
              </a:rPr>
              <a:t> chapter citation</a:t>
            </a:r>
            <a:endParaRPr lang="en-US" sz="2000" b="1" i="0" dirty="0">
              <a:solidFill>
                <a:schemeClr val="bg1"/>
              </a:solidFill>
              <a:latin typeface="Calibri" panose="020F0502020204030204" pitchFamily="34" charset="0"/>
              <a:cs typeface="Calibri" panose="020F0502020204030204" pitchFamily="34" charset="0"/>
            </a:endParaRPr>
          </a:p>
        </p:txBody>
      </p:sp>
      <p:sp>
        <p:nvSpPr>
          <p:cNvPr id="10" name="Subtitle 2"/>
          <p:cNvSpPr txBox="1">
            <a:spLocks/>
          </p:cNvSpPr>
          <p:nvPr userDrawn="1"/>
        </p:nvSpPr>
        <p:spPr>
          <a:xfrm>
            <a:off x="308112" y="4173746"/>
            <a:ext cx="6858000" cy="9854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a:p>
        </p:txBody>
      </p:sp>
      <p:sp>
        <p:nvSpPr>
          <p:cNvPr id="17" name="Rectangle 16">
            <a:extLst>
              <a:ext uri="{FF2B5EF4-FFF2-40B4-BE49-F238E27FC236}">
                <a16:creationId xmlns:a16="http://schemas.microsoft.com/office/drawing/2014/main" id="{2A530860-5D58-5042-BB93-C7592BB8BF8A}"/>
              </a:ext>
            </a:extLst>
          </p:cNvPr>
          <p:cNvSpPr/>
          <p:nvPr userDrawn="1"/>
        </p:nvSpPr>
        <p:spPr>
          <a:xfrm>
            <a:off x="2" y="3617421"/>
            <a:ext cx="5630780" cy="400110"/>
          </a:xfrm>
          <a:prstGeom prst="rect">
            <a:avLst/>
          </a:prstGeom>
          <a:solidFill>
            <a:srgbClr val="209D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4" name="Rectangle 13">
            <a:extLst>
              <a:ext uri="{FF2B5EF4-FFF2-40B4-BE49-F238E27FC236}">
                <a16:creationId xmlns:a16="http://schemas.microsoft.com/office/drawing/2014/main" id="{ADF11DD2-1B42-084E-8B88-DBD82F4A97D4}"/>
              </a:ext>
            </a:extLst>
          </p:cNvPr>
          <p:cNvSpPr/>
          <p:nvPr userDrawn="1"/>
        </p:nvSpPr>
        <p:spPr>
          <a:xfrm>
            <a:off x="308113" y="3644270"/>
            <a:ext cx="6397487" cy="400110"/>
          </a:xfrm>
          <a:prstGeom prst="rect">
            <a:avLst/>
          </a:prstGeom>
        </p:spPr>
        <p:txBody>
          <a:bodyPr wrap="square">
            <a:spAutoFit/>
          </a:bodyPr>
          <a:lstStyle/>
          <a:p>
            <a:r>
              <a:rPr lang="en-US" sz="2000" b="1" i="0" dirty="0">
                <a:solidFill>
                  <a:schemeClr val="bg1"/>
                </a:solidFill>
                <a:effectLst/>
                <a:latin typeface="Calibri" panose="020F0502020204030204" pitchFamily="34" charset="0"/>
                <a:cs typeface="Calibri" panose="020F0502020204030204" pitchFamily="34" charset="0"/>
              </a:rPr>
              <a:t>Read the full chapter</a:t>
            </a:r>
            <a:endParaRPr lang="en-US" sz="2000" b="1" i="0" dirty="0">
              <a:solidFill>
                <a:schemeClr val="bg1"/>
              </a:solidFill>
              <a:latin typeface="Calibri" panose="020F0502020204030204" pitchFamily="34" charset="0"/>
              <a:cs typeface="Calibri" panose="020F0502020204030204" pitchFamily="34" charset="0"/>
            </a:endParaRPr>
          </a:p>
        </p:txBody>
      </p:sp>
      <p:sp>
        <p:nvSpPr>
          <p:cNvPr id="2" name="TextBox 1"/>
          <p:cNvSpPr txBox="1"/>
          <p:nvPr userDrawn="1"/>
        </p:nvSpPr>
        <p:spPr>
          <a:xfrm>
            <a:off x="1447060" y="5319312"/>
            <a:ext cx="6249879"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dirty="0">
                <a:solidFill>
                  <a:schemeClr val="bg1"/>
                </a:solidFill>
              </a:rPr>
              <a:t>nca2023.globalchange.gov</a:t>
            </a:r>
          </a:p>
        </p:txBody>
      </p:sp>
      <p:sp>
        <p:nvSpPr>
          <p:cNvPr id="6" name="Text Placeholder 5"/>
          <p:cNvSpPr>
            <a:spLocks noGrp="1"/>
          </p:cNvSpPr>
          <p:nvPr>
            <p:ph type="body" sz="quarter" idx="10" hasCustomPrompt="1"/>
          </p:nvPr>
        </p:nvSpPr>
        <p:spPr>
          <a:xfrm>
            <a:off x="308113" y="4199572"/>
            <a:ext cx="5372053" cy="914400"/>
          </a:xfrm>
        </p:spPr>
        <p:txBody>
          <a:bodyPr>
            <a:normAutofit/>
          </a:bodyPr>
          <a:lstStyle>
            <a:lvl1pPr marL="0" indent="0">
              <a:buNone/>
              <a:defRPr sz="1800" baseline="0">
                <a:solidFill>
                  <a:schemeClr val="bg1"/>
                </a:solidFill>
              </a:defRPr>
            </a:lvl1pPr>
          </a:lstStyle>
          <a:p>
            <a:r>
              <a:rPr lang="en-US" dirty="0"/>
              <a:t>Click to edit chapter </a:t>
            </a:r>
            <a:r>
              <a:rPr lang="en-US" dirty="0" err="1"/>
              <a:t>url</a:t>
            </a:r>
            <a:endParaRPr lang="en-US" dirty="0"/>
          </a:p>
        </p:txBody>
      </p:sp>
      <p:pic>
        <p:nvPicPr>
          <p:cNvPr id="5" name="Picture 4" descr="A black background with white text&#10;&#10;Description automatically generated">
            <a:extLst>
              <a:ext uri="{FF2B5EF4-FFF2-40B4-BE49-F238E27FC236}">
                <a16:creationId xmlns:a16="http://schemas.microsoft.com/office/drawing/2014/main" id="{6B082893-68D0-E2CB-7732-7498A7FC2E47}"/>
              </a:ext>
            </a:extLst>
          </p:cNvPr>
          <p:cNvPicPr>
            <a:picLocks noChangeAspect="1"/>
          </p:cNvPicPr>
          <p:nvPr userDrawn="1"/>
        </p:nvPicPr>
        <p:blipFill>
          <a:blip r:embed="rId2"/>
          <a:stretch>
            <a:fillRect/>
          </a:stretch>
        </p:blipFill>
        <p:spPr>
          <a:xfrm>
            <a:off x="308112" y="412478"/>
            <a:ext cx="2010081" cy="363525"/>
          </a:xfrm>
          <a:prstGeom prst="rect">
            <a:avLst/>
          </a:prstGeom>
        </p:spPr>
      </p:pic>
      <p:grpSp>
        <p:nvGrpSpPr>
          <p:cNvPr id="4" name="Group 3">
            <a:extLst>
              <a:ext uri="{FF2B5EF4-FFF2-40B4-BE49-F238E27FC236}">
                <a16:creationId xmlns:a16="http://schemas.microsoft.com/office/drawing/2014/main" id="{C536F897-1049-B212-9121-15C0183F3DF1}"/>
              </a:ext>
            </a:extLst>
          </p:cNvPr>
          <p:cNvGrpSpPr/>
          <p:nvPr userDrawn="1"/>
        </p:nvGrpSpPr>
        <p:grpSpPr>
          <a:xfrm>
            <a:off x="5974698" y="1769257"/>
            <a:ext cx="2861189" cy="2072968"/>
            <a:chOff x="6282811" y="1524772"/>
            <a:chExt cx="2861189" cy="2072968"/>
          </a:xfrm>
        </p:grpSpPr>
        <p:grpSp>
          <p:nvGrpSpPr>
            <p:cNvPr id="7" name="Group 6">
              <a:extLst>
                <a:ext uri="{FF2B5EF4-FFF2-40B4-BE49-F238E27FC236}">
                  <a16:creationId xmlns:a16="http://schemas.microsoft.com/office/drawing/2014/main" id="{CB1F401A-9369-8706-FDA4-507C36643563}"/>
                </a:ext>
              </a:extLst>
            </p:cNvPr>
            <p:cNvGrpSpPr/>
            <p:nvPr userDrawn="1"/>
          </p:nvGrpSpPr>
          <p:grpSpPr>
            <a:xfrm>
              <a:off x="6639658" y="2127886"/>
              <a:ext cx="2504342" cy="1469854"/>
              <a:chOff x="6639658" y="2127886"/>
              <a:chExt cx="2504342" cy="1469854"/>
            </a:xfrm>
          </p:grpSpPr>
          <p:sp>
            <p:nvSpPr>
              <p:cNvPr id="11" name="Google Shape;35;p30">
                <a:extLst>
                  <a:ext uri="{FF2B5EF4-FFF2-40B4-BE49-F238E27FC236}">
                    <a16:creationId xmlns:a16="http://schemas.microsoft.com/office/drawing/2014/main" id="{081B8427-7BBA-1691-C4BD-9BA00242E1B8}"/>
                  </a:ext>
                </a:extLst>
              </p:cNvPr>
              <p:cNvSpPr txBox="1"/>
              <p:nvPr userDrawn="1"/>
            </p:nvSpPr>
            <p:spPr>
              <a:xfrm>
                <a:off x="7128387" y="2140912"/>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@usgcrp</a:t>
                </a:r>
                <a:endParaRPr sz="1600" b="0" i="0" u="none" strike="noStrike" cap="none" dirty="0">
                  <a:solidFill>
                    <a:schemeClr val="lt1"/>
                  </a:solidFill>
                  <a:latin typeface="Calibri"/>
                  <a:ea typeface="Calibri"/>
                  <a:cs typeface="Calibri"/>
                  <a:sym typeface="Calibri"/>
                </a:endParaRPr>
              </a:p>
            </p:txBody>
          </p:sp>
          <p:pic>
            <p:nvPicPr>
              <p:cNvPr id="12" name="Google Shape;38;p30">
                <a:extLst>
                  <a:ext uri="{FF2B5EF4-FFF2-40B4-BE49-F238E27FC236}">
                    <a16:creationId xmlns:a16="http://schemas.microsoft.com/office/drawing/2014/main" id="{2285A719-A539-AEA9-AFF3-CE6F06CDCE34}"/>
                  </a:ext>
                </a:extLst>
              </p:cNvPr>
              <p:cNvPicPr preferRelativeResize="0"/>
              <p:nvPr userDrawn="1"/>
            </p:nvPicPr>
            <p:blipFill rotWithShape="1">
              <a:blip r:embed="rId3">
                <a:alphaModFix/>
              </a:blip>
              <a:srcRect/>
              <a:stretch/>
            </p:blipFill>
            <p:spPr>
              <a:xfrm>
                <a:off x="6639658" y="2127886"/>
                <a:ext cx="361950" cy="361950"/>
              </a:xfrm>
              <a:prstGeom prst="rect">
                <a:avLst/>
              </a:prstGeom>
              <a:noFill/>
              <a:ln w="19050" cap="flat" cmpd="sng">
                <a:solidFill>
                  <a:schemeClr val="lt1"/>
                </a:solidFill>
                <a:prstDash val="solid"/>
                <a:round/>
                <a:headEnd type="none" w="sm" len="sm"/>
                <a:tailEnd type="none" w="sm" len="sm"/>
              </a:ln>
            </p:spPr>
          </p:pic>
          <p:grpSp>
            <p:nvGrpSpPr>
              <p:cNvPr id="16" name="Group 15">
                <a:extLst>
                  <a:ext uri="{FF2B5EF4-FFF2-40B4-BE49-F238E27FC236}">
                    <a16:creationId xmlns:a16="http://schemas.microsoft.com/office/drawing/2014/main" id="{A95B7D30-D23E-ECDC-32D8-238896B9B61E}"/>
                  </a:ext>
                </a:extLst>
              </p:cNvPr>
              <p:cNvGrpSpPr/>
              <p:nvPr userDrawn="1"/>
            </p:nvGrpSpPr>
            <p:grpSpPr>
              <a:xfrm>
                <a:off x="6639658" y="2681838"/>
                <a:ext cx="2504342" cy="915902"/>
                <a:chOff x="6639658" y="2681838"/>
                <a:chExt cx="2504342" cy="915902"/>
              </a:xfrm>
            </p:grpSpPr>
            <p:pic>
              <p:nvPicPr>
                <p:cNvPr id="18" name="Google Shape;36;p30">
                  <a:extLst>
                    <a:ext uri="{FF2B5EF4-FFF2-40B4-BE49-F238E27FC236}">
                      <a16:creationId xmlns:a16="http://schemas.microsoft.com/office/drawing/2014/main" id="{48C0B97E-B801-CBCF-D431-72AC1F4E66C8}"/>
                    </a:ext>
                  </a:extLst>
                </p:cNvPr>
                <p:cNvPicPr preferRelativeResize="0"/>
                <p:nvPr userDrawn="1"/>
              </p:nvPicPr>
              <p:blipFill rotWithShape="1">
                <a:blip r:embed="rId4">
                  <a:alphaModFix/>
                </a:blip>
                <a:srcRect/>
                <a:stretch/>
              </p:blipFill>
              <p:spPr>
                <a:xfrm>
                  <a:off x="6639658" y="2681838"/>
                  <a:ext cx="361950" cy="361950"/>
                </a:xfrm>
                <a:prstGeom prst="rect">
                  <a:avLst/>
                </a:prstGeom>
                <a:noFill/>
                <a:ln w="19050" cap="flat" cmpd="sng">
                  <a:solidFill>
                    <a:schemeClr val="lt1"/>
                  </a:solidFill>
                  <a:prstDash val="solid"/>
                  <a:round/>
                  <a:headEnd type="none" w="sm" len="sm"/>
                  <a:tailEnd type="none" w="sm" len="sm"/>
                </a:ln>
              </p:spPr>
            </p:pic>
            <p:pic>
              <p:nvPicPr>
                <p:cNvPr id="19" name="Google Shape;37;p30">
                  <a:extLst>
                    <a:ext uri="{FF2B5EF4-FFF2-40B4-BE49-F238E27FC236}">
                      <a16:creationId xmlns:a16="http://schemas.microsoft.com/office/drawing/2014/main" id="{BE6626BA-B849-4598-68FF-D8E234D742FD}"/>
                    </a:ext>
                  </a:extLst>
                </p:cNvPr>
                <p:cNvPicPr preferRelativeResize="0"/>
                <p:nvPr userDrawn="1"/>
              </p:nvPicPr>
              <p:blipFill rotWithShape="1">
                <a:blip r:embed="rId5">
                  <a:alphaModFix/>
                </a:blip>
                <a:srcRect/>
                <a:stretch/>
              </p:blipFill>
              <p:spPr>
                <a:xfrm>
                  <a:off x="6639658" y="3235790"/>
                  <a:ext cx="361950" cy="361950"/>
                </a:xfrm>
                <a:prstGeom prst="rect">
                  <a:avLst/>
                </a:prstGeom>
                <a:noFill/>
                <a:ln w="19050" cap="flat" cmpd="sng">
                  <a:solidFill>
                    <a:schemeClr val="lt1"/>
                  </a:solidFill>
                  <a:prstDash val="solid"/>
                  <a:round/>
                  <a:headEnd type="none" w="sm" len="sm"/>
                  <a:tailEnd type="none" w="sm" len="sm"/>
                </a:ln>
              </p:spPr>
            </p:pic>
            <p:sp>
              <p:nvSpPr>
                <p:cNvPr id="20" name="Google Shape;39;p30">
                  <a:extLst>
                    <a:ext uri="{FF2B5EF4-FFF2-40B4-BE49-F238E27FC236}">
                      <a16:creationId xmlns:a16="http://schemas.microsoft.com/office/drawing/2014/main" id="{6121FF27-7C37-AF4B-AF17-B21F2A65ADF6}"/>
                    </a:ext>
                  </a:extLst>
                </p:cNvPr>
                <p:cNvSpPr txBox="1"/>
                <p:nvPr userDrawn="1"/>
              </p:nvSpPr>
              <p:spPr>
                <a:xfrm>
                  <a:off x="7128387" y="2688351"/>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usgcrp</a:t>
                  </a:r>
                  <a:endParaRPr sz="1200" b="0" i="0" u="none" strike="noStrike" cap="none" dirty="0">
                    <a:solidFill>
                      <a:schemeClr val="lt1"/>
                    </a:solidFill>
                    <a:latin typeface="Calibri"/>
                    <a:ea typeface="Calibri"/>
                    <a:cs typeface="Calibri"/>
                    <a:sym typeface="Calibri"/>
                  </a:endParaRPr>
                </a:p>
              </p:txBody>
            </p:sp>
            <p:sp>
              <p:nvSpPr>
                <p:cNvPr id="21" name="Google Shape;40;p30">
                  <a:extLst>
                    <a:ext uri="{FF2B5EF4-FFF2-40B4-BE49-F238E27FC236}">
                      <a16:creationId xmlns:a16="http://schemas.microsoft.com/office/drawing/2014/main" id="{07E26245-E765-4DAB-9FBE-B088797AB1E9}"/>
                    </a:ext>
                  </a:extLst>
                </p:cNvPr>
                <p:cNvSpPr txBox="1"/>
                <p:nvPr userDrawn="1"/>
              </p:nvSpPr>
              <p:spPr>
                <a:xfrm>
                  <a:off x="7128387" y="3235790"/>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GlobalChange.gov</a:t>
                  </a:r>
                  <a:endParaRPr sz="1800" b="0" i="0" u="none" strike="noStrike" cap="none" dirty="0">
                    <a:solidFill>
                      <a:srgbClr val="000000"/>
                    </a:solidFill>
                    <a:latin typeface="Arial"/>
                    <a:ea typeface="Arial"/>
                    <a:cs typeface="Arial"/>
                    <a:sym typeface="Arial"/>
                  </a:endParaRPr>
                </a:p>
              </p:txBody>
            </p:sp>
          </p:grpSp>
        </p:grpSp>
        <p:sp>
          <p:nvSpPr>
            <p:cNvPr id="8" name="Google Shape;41;p30">
              <a:extLst>
                <a:ext uri="{FF2B5EF4-FFF2-40B4-BE49-F238E27FC236}">
                  <a16:creationId xmlns:a16="http://schemas.microsoft.com/office/drawing/2014/main" id="{25BE891C-2FDA-A1E6-D557-BFCA4DB28923}"/>
                </a:ext>
              </a:extLst>
            </p:cNvPr>
            <p:cNvSpPr txBox="1"/>
            <p:nvPr userDrawn="1"/>
          </p:nvSpPr>
          <p:spPr>
            <a:xfrm>
              <a:off x="6282811" y="1524772"/>
              <a:ext cx="2861189" cy="41655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Connect with USGCRP:</a:t>
              </a:r>
              <a:endParaRPr sz="18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409394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530860-5D58-5042-BB93-C7592BB8BF8A}"/>
              </a:ext>
            </a:extLst>
          </p:cNvPr>
          <p:cNvSpPr/>
          <p:nvPr userDrawn="1"/>
        </p:nvSpPr>
        <p:spPr>
          <a:xfrm>
            <a:off x="-1" y="296289"/>
            <a:ext cx="9144001" cy="1982454"/>
          </a:xfrm>
          <a:prstGeom prst="rect">
            <a:avLst/>
          </a:prstGeom>
          <a:solidFill>
            <a:srgbClr val="0263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prstClr val="white"/>
              </a:solidFill>
            </a:endParaRP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4" y="404555"/>
            <a:ext cx="6397487" cy="461665"/>
          </a:xfrm>
          <a:prstGeom prst="rect">
            <a:avLst/>
          </a:prstGeom>
        </p:spPr>
        <p:txBody>
          <a:bodyPr wrap="square">
            <a:spAutoFit/>
          </a:bodyPr>
          <a:lstStyle/>
          <a:p>
            <a:r>
              <a:rPr lang="en-US" sz="2400" b="1" dirty="0">
                <a:solidFill>
                  <a:prstClr val="white"/>
                </a:solidFill>
                <a:cs typeface="Calibri" panose="020F0502020204030204" pitchFamily="34" charset="0"/>
              </a:rPr>
              <a:t>FIFTH NATIONAL CLIMATE ASSESSMENT</a:t>
            </a:r>
          </a:p>
        </p:txBody>
      </p:sp>
      <p:sp>
        <p:nvSpPr>
          <p:cNvPr id="11" name="Text Placeholder 10"/>
          <p:cNvSpPr>
            <a:spLocks noGrp="1"/>
          </p:cNvSpPr>
          <p:nvPr>
            <p:ph type="body" sz="quarter" idx="15" hasCustomPrompt="1"/>
          </p:nvPr>
        </p:nvSpPr>
        <p:spPr>
          <a:xfrm>
            <a:off x="307975" y="938205"/>
            <a:ext cx="6070600" cy="384175"/>
          </a:xfrm>
        </p:spPr>
        <p:txBody>
          <a:bodyPr anchor="ctr">
            <a:normAutofit/>
          </a:bodyPr>
          <a:lstStyle>
            <a:lvl1pPr marL="0" indent="0">
              <a:buNone/>
              <a:defRPr sz="1800" b="1" i="1" baseline="0">
                <a:solidFill>
                  <a:schemeClr val="bg1"/>
                </a:solidFill>
              </a:defRPr>
            </a:lvl1pPr>
          </a:lstStyle>
          <a:p>
            <a:pPr lvl="0"/>
            <a:r>
              <a:rPr lang="en-US" dirty="0"/>
              <a:t>Click to enter Chapter # | Chapter Title</a:t>
            </a:r>
          </a:p>
        </p:txBody>
      </p:sp>
      <p:sp>
        <p:nvSpPr>
          <p:cNvPr id="3" name="Subtitle 2"/>
          <p:cNvSpPr>
            <a:spLocks noGrp="1"/>
          </p:cNvSpPr>
          <p:nvPr>
            <p:ph type="subTitle" idx="1" hasCustomPrompt="1"/>
          </p:nvPr>
        </p:nvSpPr>
        <p:spPr>
          <a:xfrm>
            <a:off x="307975" y="1497134"/>
            <a:ext cx="6070600" cy="497082"/>
          </a:xfrm>
        </p:spPr>
        <p:txBody>
          <a:bodyPr>
            <a:norm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Presenter’s Name |  Affiliation |  Date</a:t>
            </a:r>
          </a:p>
        </p:txBody>
      </p:sp>
      <p:pic>
        <p:nvPicPr>
          <p:cNvPr id="4" name="Picture 3" descr="A person carrying a solar panel&#10;&#10;Description automatically generated">
            <a:extLst>
              <a:ext uri="{FF2B5EF4-FFF2-40B4-BE49-F238E27FC236}">
                <a16:creationId xmlns:a16="http://schemas.microsoft.com/office/drawing/2014/main" id="{3187A6B5-3669-BC92-7F1C-77899804C888}"/>
              </a:ext>
            </a:extLst>
          </p:cNvPr>
          <p:cNvPicPr>
            <a:picLocks noChangeAspect="1"/>
          </p:cNvPicPr>
          <p:nvPr userDrawn="1"/>
        </p:nvPicPr>
        <p:blipFill rotWithShape="1">
          <a:blip r:embed="rId2"/>
          <a:srcRect t="16464" b="6598"/>
          <a:stretch/>
        </p:blipFill>
        <p:spPr>
          <a:xfrm>
            <a:off x="2" y="2168972"/>
            <a:ext cx="9143999" cy="4689025"/>
          </a:xfrm>
          <a:prstGeom prst="rect">
            <a:avLst/>
          </a:prstGeom>
        </p:spPr>
      </p:pic>
      <p:pic>
        <p:nvPicPr>
          <p:cNvPr id="6" name="Picture 5">
            <a:extLst>
              <a:ext uri="{FF2B5EF4-FFF2-40B4-BE49-F238E27FC236}">
                <a16:creationId xmlns:a16="http://schemas.microsoft.com/office/drawing/2014/main" id="{1255BB0F-115A-A44B-010A-C9F2EAB9F186}"/>
              </a:ext>
            </a:extLst>
          </p:cNvPr>
          <p:cNvPicPr>
            <a:picLocks noChangeAspect="1"/>
          </p:cNvPicPr>
          <p:nvPr userDrawn="1"/>
        </p:nvPicPr>
        <p:blipFill rotWithShape="1">
          <a:blip r:embed="rId3"/>
          <a:srcRect t="12065"/>
          <a:stretch/>
        </p:blipFill>
        <p:spPr>
          <a:xfrm>
            <a:off x="-3" y="1"/>
            <a:ext cx="9143999" cy="317176"/>
          </a:xfrm>
          <a:prstGeom prst="rect">
            <a:avLst/>
          </a:prstGeom>
        </p:spPr>
      </p:pic>
    </p:spTree>
    <p:extLst>
      <p:ext uri="{BB962C8B-B14F-4D97-AF65-F5344CB8AC3E}">
        <p14:creationId xmlns:p14="http://schemas.microsoft.com/office/powerpoint/2010/main" val="2290240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9"/>
          <p:cNvSpPr>
            <a:spLocks noGrp="1"/>
          </p:cNvSpPr>
          <p:nvPr>
            <p:ph type="body" sz="quarter" idx="10" hasCustomPrompt="1"/>
          </p:nvPr>
        </p:nvSpPr>
        <p:spPr>
          <a:xfrm>
            <a:off x="2938272" y="582895"/>
            <a:ext cx="5577078" cy="1302101"/>
          </a:xfrm>
        </p:spPr>
        <p:txBody>
          <a:bodyPr anchor="ctr">
            <a:normAutofit/>
          </a:bodyPr>
          <a:lstStyle>
            <a:lvl1pPr marL="0" indent="0">
              <a:buNone/>
              <a:defRPr sz="3600" baseline="0">
                <a:solidFill>
                  <a:srgbClr val="026393"/>
                </a:solidFill>
                <a:latin typeface="+mj-lt"/>
              </a:defRPr>
            </a:lvl1pPr>
          </a:lstStyle>
          <a:p>
            <a:pPr lvl="0"/>
            <a:r>
              <a:rPr lang="en-US" dirty="0"/>
              <a:t>Click to edit Key Message Title</a:t>
            </a:r>
          </a:p>
        </p:txBody>
      </p:sp>
      <p:sp>
        <p:nvSpPr>
          <p:cNvPr id="9" name="Content Placeholder 2"/>
          <p:cNvSpPr>
            <a:spLocks noGrp="1"/>
          </p:cNvSpPr>
          <p:nvPr>
            <p:ph idx="13" hasCustomPrompt="1"/>
          </p:nvPr>
        </p:nvSpPr>
        <p:spPr>
          <a:xfrm>
            <a:off x="628650" y="2441359"/>
            <a:ext cx="7886700" cy="3735603"/>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grpSp>
        <p:nvGrpSpPr>
          <p:cNvPr id="12" name="Group 11">
            <a:extLst>
              <a:ext uri="{FF2B5EF4-FFF2-40B4-BE49-F238E27FC236}">
                <a16:creationId xmlns:a16="http://schemas.microsoft.com/office/drawing/2014/main" id="{CB411764-5EC6-0641-F9FB-DE1C4B9A54B6}"/>
              </a:ext>
            </a:extLst>
          </p:cNvPr>
          <p:cNvGrpSpPr/>
          <p:nvPr userDrawn="1"/>
        </p:nvGrpSpPr>
        <p:grpSpPr>
          <a:xfrm>
            <a:off x="365760" y="413691"/>
            <a:ext cx="2182368" cy="1221956"/>
            <a:chOff x="365760" y="413691"/>
            <a:chExt cx="2182368" cy="1221956"/>
          </a:xfrm>
        </p:grpSpPr>
        <p:sp>
          <p:nvSpPr>
            <p:cNvPr id="3" name="Rectangle 2">
              <a:extLst>
                <a:ext uri="{FF2B5EF4-FFF2-40B4-BE49-F238E27FC236}">
                  <a16:creationId xmlns:a16="http://schemas.microsoft.com/office/drawing/2014/main" id="{49D71220-2A86-9D8E-68EC-22A0032909C9}"/>
                </a:ext>
              </a:extLst>
            </p:cNvPr>
            <p:cNvSpPr/>
            <p:nvPr userDrawn="1"/>
          </p:nvSpPr>
          <p:spPr>
            <a:xfrm>
              <a:off x="426720" y="1370471"/>
              <a:ext cx="2121408" cy="265176"/>
            </a:xfrm>
            <a:prstGeom prst="rect">
              <a:avLst/>
            </a:prstGeom>
            <a:solidFill>
              <a:srgbClr val="0263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Rectangle 3">
              <a:extLst>
                <a:ext uri="{FF2B5EF4-FFF2-40B4-BE49-F238E27FC236}">
                  <a16:creationId xmlns:a16="http://schemas.microsoft.com/office/drawing/2014/main" id="{603999E0-E9D3-1B41-49E7-12A96378E65F}"/>
                </a:ext>
              </a:extLst>
            </p:cNvPr>
            <p:cNvSpPr/>
            <p:nvPr userDrawn="1"/>
          </p:nvSpPr>
          <p:spPr>
            <a:xfrm>
              <a:off x="426720" y="1092494"/>
              <a:ext cx="1414272" cy="265176"/>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extBox 5">
              <a:extLst>
                <a:ext uri="{FF2B5EF4-FFF2-40B4-BE49-F238E27FC236}">
                  <a16:creationId xmlns:a16="http://schemas.microsoft.com/office/drawing/2014/main" id="{D029613D-3C8A-8794-8D2A-5AF946E76795}"/>
                </a:ext>
              </a:extLst>
            </p:cNvPr>
            <p:cNvSpPr txBox="1"/>
            <p:nvPr userDrawn="1"/>
          </p:nvSpPr>
          <p:spPr>
            <a:xfrm>
              <a:off x="365760" y="413691"/>
              <a:ext cx="1487424" cy="707886"/>
            </a:xfrm>
            <a:prstGeom prst="rect">
              <a:avLst/>
            </a:prstGeom>
            <a:noFill/>
          </p:spPr>
          <p:txBody>
            <a:bodyPr wrap="square" rtlCol="0">
              <a:spAutoFit/>
            </a:bodyPr>
            <a:lstStyle/>
            <a:p>
              <a:pPr algn="l"/>
              <a:r>
                <a:rPr lang="en-US" sz="2000" b="0" dirty="0">
                  <a:solidFill>
                    <a:srgbClr val="026393"/>
                  </a:solidFill>
                </a:rPr>
                <a:t>KEY </a:t>
              </a:r>
            </a:p>
            <a:p>
              <a:pPr algn="l"/>
              <a:r>
                <a:rPr lang="en-US" sz="2000" b="0" dirty="0">
                  <a:solidFill>
                    <a:srgbClr val="026393"/>
                  </a:solidFill>
                </a:rPr>
                <a:t>MESSAGE</a:t>
              </a:r>
            </a:p>
          </p:txBody>
        </p:sp>
      </p:grpSp>
      <p:sp>
        <p:nvSpPr>
          <p:cNvPr id="14" name="Content Placeholder 13">
            <a:extLst>
              <a:ext uri="{FF2B5EF4-FFF2-40B4-BE49-F238E27FC236}">
                <a16:creationId xmlns:a16="http://schemas.microsoft.com/office/drawing/2014/main" id="{0EADC9E4-3C3D-8C39-9C39-DF210A13A2B5}"/>
              </a:ext>
            </a:extLst>
          </p:cNvPr>
          <p:cNvSpPr>
            <a:spLocks noGrp="1"/>
          </p:cNvSpPr>
          <p:nvPr>
            <p:ph sz="quarter" idx="14" hasCustomPrompt="1"/>
          </p:nvPr>
        </p:nvSpPr>
        <p:spPr>
          <a:xfrm>
            <a:off x="1920144" y="501478"/>
            <a:ext cx="573088" cy="774700"/>
          </a:xfrm>
        </p:spPr>
        <p:txBody>
          <a:bodyPr>
            <a:noAutofit/>
          </a:bodyPr>
          <a:lstStyle>
            <a:lvl1pPr marL="0" indent="0" algn="ctr">
              <a:buNone/>
              <a:defRPr sz="7200">
                <a:solidFill>
                  <a:srgbClr val="02639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24  |  Fifth National Climate Assessment  |  nca2023.globalchange.gov</a:t>
            </a:r>
          </a:p>
        </p:txBody>
      </p:sp>
    </p:spTree>
    <p:extLst>
      <p:ext uri="{BB962C8B-B14F-4D97-AF65-F5344CB8AC3E}">
        <p14:creationId xmlns:p14="http://schemas.microsoft.com/office/powerpoint/2010/main" val="1051106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Pictur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628650" y="432122"/>
            <a:ext cx="7886700" cy="4636918"/>
          </a:xfrm>
        </p:spPr>
        <p:txBody>
          <a:bodyPr anchor="t"/>
          <a:lstStyle>
            <a:lvl1pPr marL="0" indent="0" algn="l">
              <a:buNone/>
              <a:defRPr>
                <a:solidFill>
                  <a:schemeClr val="bg1"/>
                </a:solidFill>
              </a:defRPr>
            </a:lvl1pPr>
          </a:lstStyle>
          <a:p>
            <a:pPr lvl="0"/>
            <a:r>
              <a:rPr lang="en-US" dirty="0"/>
              <a:t>Edit Master text styles</a:t>
            </a:r>
          </a:p>
        </p:txBody>
      </p:sp>
      <p:sp>
        <p:nvSpPr>
          <p:cNvPr id="2" name="Title 1"/>
          <p:cNvSpPr>
            <a:spLocks noGrp="1"/>
          </p:cNvSpPr>
          <p:nvPr>
            <p:ph type="title" hasCustomPrompt="1"/>
          </p:nvPr>
        </p:nvSpPr>
        <p:spPr>
          <a:xfrm>
            <a:off x="628650" y="5221422"/>
            <a:ext cx="7886700" cy="918121"/>
          </a:xfrm>
          <a:noFill/>
          <a:ln w="19050">
            <a:noFill/>
          </a:ln>
        </p:spPr>
        <p:txBody>
          <a:bodyPr anchor="b">
            <a:normAutofit/>
          </a:bodyPr>
          <a:lstStyle>
            <a:lvl1pPr algn="ctr">
              <a:defRPr sz="2400" b="1" baseline="0">
                <a:solidFill>
                  <a:schemeClr val="tx1"/>
                </a:solidFill>
                <a:latin typeface="+mn-lt"/>
              </a:defRPr>
            </a:lvl1pPr>
          </a:lstStyle>
          <a:p>
            <a:r>
              <a:rPr lang="en-US" dirty="0"/>
              <a:t>Click to edit figure intent</a:t>
            </a:r>
          </a:p>
        </p:txBody>
      </p:sp>
      <p:sp>
        <p:nvSpPr>
          <p:cNvPr id="8" name="Rectangle 7">
            <a:extLst>
              <a:ext uri="{FF2B5EF4-FFF2-40B4-BE49-F238E27FC236}">
                <a16:creationId xmlns:a16="http://schemas.microsoft.com/office/drawing/2014/main" id="{8E431342-E439-F90A-192E-1C8A823E5A4C}"/>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09B0279-6CDB-1330-A56E-B3CDAB4AE4F9}"/>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24  |  Fifth National Climate Assessment  |  nca2023.globalchange.gov</a:t>
            </a:r>
          </a:p>
        </p:txBody>
      </p:sp>
    </p:spTree>
    <p:extLst>
      <p:ext uri="{BB962C8B-B14F-4D97-AF65-F5344CB8AC3E}">
        <p14:creationId xmlns:p14="http://schemas.microsoft.com/office/powerpoint/2010/main" val="412092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Pictur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3633848" y="457200"/>
            <a:ext cx="5225143" cy="5741719"/>
          </a:xfrm>
        </p:spPr>
        <p:txBody>
          <a:bodyPr anchor="t"/>
          <a:lstStyle>
            <a:lvl1pPr marL="0" indent="0" algn="l">
              <a:buNone/>
              <a:defRPr>
                <a:solidFill>
                  <a:schemeClr val="bg1"/>
                </a:solidFill>
              </a:defRPr>
            </a:lvl1pPr>
          </a:lstStyle>
          <a:p>
            <a:pPr lvl="0"/>
            <a:r>
              <a:rPr lang="en-US"/>
              <a:t>Edit Master text styles</a:t>
            </a:r>
          </a:p>
        </p:txBody>
      </p:sp>
      <p:sp>
        <p:nvSpPr>
          <p:cNvPr id="2" name="Title 1"/>
          <p:cNvSpPr>
            <a:spLocks noGrp="1"/>
          </p:cNvSpPr>
          <p:nvPr>
            <p:ph type="title" hasCustomPrompt="1"/>
          </p:nvPr>
        </p:nvSpPr>
        <p:spPr>
          <a:xfrm>
            <a:off x="446961" y="457200"/>
            <a:ext cx="2949178" cy="1600200"/>
          </a:xfrm>
          <a:noFill/>
          <a:ln w="19050">
            <a:noFill/>
          </a:ln>
        </p:spPr>
        <p:txBody>
          <a:bodyPr anchor="b">
            <a:normAutofit/>
          </a:bodyPr>
          <a:lstStyle>
            <a:lvl1pPr>
              <a:defRPr sz="2400" b="1" baseline="0">
                <a:solidFill>
                  <a:schemeClr val="tx1"/>
                </a:solidFill>
                <a:latin typeface="+mn-lt"/>
              </a:defRPr>
            </a:lvl1pPr>
          </a:lstStyle>
          <a:p>
            <a:r>
              <a:rPr lang="en-US" dirty="0"/>
              <a:t>Click to edit figure intent</a:t>
            </a:r>
          </a:p>
        </p:txBody>
      </p:sp>
      <p:sp>
        <p:nvSpPr>
          <p:cNvPr id="7" name="Rectangle 6">
            <a:extLst>
              <a:ext uri="{FF2B5EF4-FFF2-40B4-BE49-F238E27FC236}">
                <a16:creationId xmlns:a16="http://schemas.microsoft.com/office/drawing/2014/main" id="{3285F582-D022-5B56-437E-4C8EB2A796D2}"/>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2AFEDEC-877C-393A-6DD7-DA9E10454877}"/>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24  |  Fifth National Climate Assessment  |  nca2023.globalchange.gov</a:t>
            </a:r>
          </a:p>
        </p:txBody>
      </p:sp>
    </p:spTree>
    <p:extLst>
      <p:ext uri="{BB962C8B-B14F-4D97-AF65-F5344CB8AC3E}">
        <p14:creationId xmlns:p14="http://schemas.microsoft.com/office/powerpoint/2010/main" val="2522371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Team">
    <p:spTree>
      <p:nvGrpSpPr>
        <p:cNvPr id="1" name=""/>
        <p:cNvGrpSpPr/>
        <p:nvPr/>
      </p:nvGrpSpPr>
      <p:grpSpPr>
        <a:xfrm>
          <a:off x="0" y="0"/>
          <a:ext cx="0" cy="0"/>
          <a:chOff x="0" y="0"/>
          <a:chExt cx="0" cy="0"/>
        </a:xfrm>
      </p:grpSpPr>
      <p:sp>
        <p:nvSpPr>
          <p:cNvPr id="9" name="Content Placeholder 2"/>
          <p:cNvSpPr>
            <a:spLocks noGrp="1"/>
          </p:cNvSpPr>
          <p:nvPr>
            <p:ph idx="13" hasCustomPrompt="1"/>
          </p:nvPr>
        </p:nvSpPr>
        <p:spPr>
          <a:xfrm>
            <a:off x="628650" y="1353313"/>
            <a:ext cx="7886700" cy="4762690"/>
          </a:xfrm>
        </p:spPr>
        <p:txBody>
          <a:bodyPr numCol="2" spcCol="182880">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text</a:t>
            </a:r>
          </a:p>
        </p:txBody>
      </p:sp>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24  |  Fifth National Climate Assessment  |  nca2023.globalchange.gov</a:t>
            </a:r>
          </a:p>
        </p:txBody>
      </p:sp>
      <p:sp>
        <p:nvSpPr>
          <p:cNvPr id="15" name="TextBox 14">
            <a:extLst>
              <a:ext uri="{FF2B5EF4-FFF2-40B4-BE49-F238E27FC236}">
                <a16:creationId xmlns:a16="http://schemas.microsoft.com/office/drawing/2014/main" id="{616A732D-BBB5-511D-0133-CD4B8C1AB67C}"/>
              </a:ext>
            </a:extLst>
          </p:cNvPr>
          <p:cNvSpPr txBox="1"/>
          <p:nvPr userDrawn="1"/>
        </p:nvSpPr>
        <p:spPr>
          <a:xfrm>
            <a:off x="628650" y="377952"/>
            <a:ext cx="7886700" cy="707886"/>
          </a:xfrm>
          <a:prstGeom prst="rect">
            <a:avLst/>
          </a:prstGeom>
          <a:noFill/>
        </p:spPr>
        <p:txBody>
          <a:bodyPr wrap="square" rtlCol="0">
            <a:spAutoFit/>
          </a:bodyPr>
          <a:lstStyle/>
          <a:p>
            <a:r>
              <a:rPr lang="en-US" sz="4000" b="0" dirty="0">
                <a:solidFill>
                  <a:srgbClr val="026393"/>
                </a:solidFill>
                <a:latin typeface="+mj-lt"/>
              </a:rPr>
              <a:t>Chapter Team</a:t>
            </a:r>
          </a:p>
        </p:txBody>
      </p:sp>
    </p:spTree>
    <p:extLst>
      <p:ext uri="{BB962C8B-B14F-4D97-AF65-F5344CB8AC3E}">
        <p14:creationId xmlns:p14="http://schemas.microsoft.com/office/powerpoint/2010/main" val="2474721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24  |  Fifth National Climate Assessment  |  nca2023.globalchange.gov</a:t>
            </a:r>
          </a:p>
        </p:txBody>
      </p:sp>
      <p:sp>
        <p:nvSpPr>
          <p:cNvPr id="2" name="Text Placeholder 9">
            <a:extLst>
              <a:ext uri="{FF2B5EF4-FFF2-40B4-BE49-F238E27FC236}">
                <a16:creationId xmlns:a16="http://schemas.microsoft.com/office/drawing/2014/main" id="{BC10BA22-F939-CDBA-450C-BE7FBC46CC01}"/>
              </a:ext>
            </a:extLst>
          </p:cNvPr>
          <p:cNvSpPr>
            <a:spLocks noGrp="1"/>
          </p:cNvSpPr>
          <p:nvPr>
            <p:ph type="body" sz="quarter" idx="10" hasCustomPrompt="1"/>
          </p:nvPr>
        </p:nvSpPr>
        <p:spPr>
          <a:xfrm>
            <a:off x="409074" y="3843453"/>
            <a:ext cx="7793455" cy="1302101"/>
          </a:xfrm>
        </p:spPr>
        <p:txBody>
          <a:bodyPr anchor="ctr">
            <a:normAutofit/>
          </a:bodyPr>
          <a:lstStyle>
            <a:lvl1pPr marL="0" indent="0">
              <a:buNone/>
              <a:defRPr sz="4400" baseline="0">
                <a:solidFill>
                  <a:srgbClr val="026393"/>
                </a:solidFill>
                <a:latin typeface="+mj-lt"/>
              </a:defRPr>
            </a:lvl1pPr>
          </a:lstStyle>
          <a:p>
            <a:pPr lvl="0"/>
            <a:r>
              <a:rPr lang="en-US" dirty="0"/>
              <a:t>Click to edit Section Header</a:t>
            </a:r>
          </a:p>
        </p:txBody>
      </p:sp>
    </p:spTree>
    <p:extLst>
      <p:ext uri="{BB962C8B-B14F-4D97-AF65-F5344CB8AC3E}">
        <p14:creationId xmlns:p14="http://schemas.microsoft.com/office/powerpoint/2010/main" val="2266347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9"/>
          <p:cNvSpPr>
            <a:spLocks noGrp="1"/>
          </p:cNvSpPr>
          <p:nvPr>
            <p:ph type="body" sz="quarter" idx="10" hasCustomPrompt="1"/>
          </p:nvPr>
        </p:nvSpPr>
        <p:spPr>
          <a:xfrm>
            <a:off x="628650" y="582895"/>
            <a:ext cx="7886700" cy="1302101"/>
          </a:xfrm>
        </p:spPr>
        <p:txBody>
          <a:bodyPr anchor="ctr">
            <a:normAutofit/>
          </a:bodyPr>
          <a:lstStyle>
            <a:lvl1pPr marL="0" indent="0">
              <a:buNone/>
              <a:defRPr sz="3600" baseline="0">
                <a:solidFill>
                  <a:srgbClr val="026393"/>
                </a:solidFill>
                <a:latin typeface="+mj-lt"/>
              </a:defRPr>
            </a:lvl1pPr>
          </a:lstStyle>
          <a:p>
            <a:pPr lvl="0"/>
            <a:r>
              <a:rPr lang="en-US" dirty="0"/>
              <a:t>Click to edit title</a:t>
            </a:r>
          </a:p>
        </p:txBody>
      </p:sp>
      <p:sp>
        <p:nvSpPr>
          <p:cNvPr id="9" name="Content Placeholder 2"/>
          <p:cNvSpPr>
            <a:spLocks noGrp="1"/>
          </p:cNvSpPr>
          <p:nvPr>
            <p:ph idx="13" hasCustomPrompt="1"/>
          </p:nvPr>
        </p:nvSpPr>
        <p:spPr>
          <a:xfrm>
            <a:off x="628650" y="2105527"/>
            <a:ext cx="7886700" cy="4071436"/>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text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24  |  Fifth National Climate Assessment  |  nca2023.globalchange.gov</a:t>
            </a:r>
          </a:p>
        </p:txBody>
      </p:sp>
    </p:spTree>
    <p:extLst>
      <p:ext uri="{BB962C8B-B14F-4D97-AF65-F5344CB8AC3E}">
        <p14:creationId xmlns:p14="http://schemas.microsoft.com/office/powerpoint/2010/main" val="3224068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672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0" hasCustomPrompt="1"/>
          </p:nvPr>
        </p:nvSpPr>
        <p:spPr>
          <a:xfrm>
            <a:off x="426720" y="413691"/>
            <a:ext cx="8088630" cy="1221956"/>
          </a:xfrm>
        </p:spPr>
        <p:txBody>
          <a:bodyPr anchor="ctr">
            <a:normAutofit/>
          </a:bodyPr>
          <a:lstStyle>
            <a:lvl1pPr marL="0" indent="0">
              <a:buNone/>
              <a:defRPr sz="3600">
                <a:solidFill>
                  <a:srgbClr val="026393"/>
                </a:solidFill>
                <a:latin typeface="+mj-lt"/>
              </a:defRPr>
            </a:lvl1pPr>
          </a:lstStyle>
          <a:p>
            <a:pPr lvl="0"/>
            <a:r>
              <a:rPr lang="en-US" dirty="0"/>
              <a:t>Click to edit title</a:t>
            </a:r>
          </a:p>
        </p:txBody>
      </p:sp>
      <p:sp>
        <p:nvSpPr>
          <p:cNvPr id="15" name="Rectangle 14">
            <a:extLst>
              <a:ext uri="{FF2B5EF4-FFF2-40B4-BE49-F238E27FC236}">
                <a16:creationId xmlns:a16="http://schemas.microsoft.com/office/drawing/2014/main" id="{79D0DD83-D4ED-FB6B-AC6B-701A8FA57511}"/>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28A5234-F013-5CF0-FBAD-852AC47C504A}"/>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24  |  Fifth National Climate Assessment  |  nca2023.globalchange.gov</a:t>
            </a:r>
          </a:p>
        </p:txBody>
      </p:sp>
    </p:spTree>
    <p:extLst>
      <p:ext uri="{BB962C8B-B14F-4D97-AF65-F5344CB8AC3E}">
        <p14:creationId xmlns:p14="http://schemas.microsoft.com/office/powerpoint/2010/main" val="3198804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hape 14">
            <a:extLst>
              <a:ext uri="{FF2B5EF4-FFF2-40B4-BE49-F238E27FC236}">
                <a16:creationId xmlns:a16="http://schemas.microsoft.com/office/drawing/2014/main" id="{6DB39B50-A37F-8D49-8561-48BB1F8AA68E}"/>
              </a:ext>
            </a:extLst>
          </p:cNvPr>
          <p:cNvSpPr txBox="1"/>
          <p:nvPr userDrawn="1"/>
        </p:nvSpPr>
        <p:spPr>
          <a:xfrm>
            <a:off x="7337686" y="6543675"/>
            <a:ext cx="1745990" cy="244474"/>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bg1"/>
                </a:solidFill>
                <a:latin typeface="Calibri"/>
                <a:ea typeface="Calibri"/>
                <a:cs typeface="Calibri"/>
                <a:sym typeface="Calibri"/>
              </a:rPr>
              <a:pPr marL="0" marR="0" lvl="0" indent="0" algn="r" rtl="0">
                <a:spcBef>
                  <a:spcPts val="0"/>
                </a:spcBef>
                <a:spcAft>
                  <a:spcPts val="0"/>
                </a:spcAft>
                <a:buSzPct val="25000"/>
                <a:buNone/>
              </a:pPr>
              <a:t>‹#›</a:t>
            </a:fld>
            <a:endParaRPr lang="en-US" sz="1200" b="0" i="0" u="none" strike="noStrike" cap="none" baseline="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187566361"/>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7" r:id="rId3"/>
    <p:sldLayoutId id="2147483675" r:id="rId4"/>
    <p:sldLayoutId id="2147483669" r:id="rId5"/>
    <p:sldLayoutId id="2147483680" r:id="rId6"/>
    <p:sldLayoutId id="2147483684" r:id="rId7"/>
    <p:sldLayoutId id="2147483685" r:id="rId8"/>
    <p:sldLayoutId id="2147483686" r:id="rId9"/>
    <p:sldLayoutId id="2147483687"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nca2023.globalchange.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atlas.globalchange.gov/" TargetMode="External"/><Relationship Id="rId4" Type="http://schemas.openxmlformats.org/officeDocument/2006/relationships/hyperlink" Target="https://nca2023.globalchange.gov/chapter/15"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7930/NCA5.2023.CH24"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EAC55B-356A-F75D-DF88-CB5D886650FE}"/>
              </a:ext>
            </a:extLst>
          </p:cNvPr>
          <p:cNvSpPr>
            <a:spLocks noGrp="1"/>
          </p:cNvSpPr>
          <p:nvPr>
            <p:ph idx="13"/>
          </p:nvPr>
        </p:nvSpPr>
        <p:spPr>
          <a:xfrm>
            <a:off x="628649" y="1698171"/>
            <a:ext cx="5298621" cy="4478792"/>
          </a:xfrm>
        </p:spPr>
        <p:txBody>
          <a:bodyPr/>
          <a:lstStyle/>
          <a:p>
            <a:pPr marL="285750" indent="-285750">
              <a:buFont typeface="Arial" panose="020B0604020202020204" pitchFamily="34" charset="0"/>
              <a:buChar char="•"/>
            </a:pPr>
            <a:r>
              <a:rPr lang="en-US" sz="2000" dirty="0"/>
              <a:t>NCA5 Website: </a:t>
            </a:r>
            <a:r>
              <a:rPr lang="en-US" sz="2000" dirty="0">
                <a:hlinkClick r:id="rId3"/>
              </a:rPr>
              <a:t>https://nca2023.globalchange.gov</a:t>
            </a:r>
            <a:endParaRPr lang="en-US" sz="2000" dirty="0"/>
          </a:p>
          <a:p>
            <a:pPr marL="285750" indent="-285750">
              <a:buFont typeface="Arial" panose="020B0604020202020204" pitchFamily="34" charset="0"/>
              <a:buChar char="•"/>
            </a:pPr>
            <a:r>
              <a:rPr lang="en-US" sz="2000" dirty="0"/>
              <a:t>Chapter Website: </a:t>
            </a:r>
            <a:r>
              <a:rPr lang="en-US" sz="2000" dirty="0">
                <a:hlinkClick r:id="rId4"/>
              </a:rPr>
              <a:t>https://nca2023.globalchange.gov/chapter/24</a:t>
            </a:r>
            <a:endParaRPr lang="en-US" sz="2000" dirty="0"/>
          </a:p>
          <a:p>
            <a:pPr marL="285750" indent="-285750">
              <a:buFont typeface="Arial" panose="020B0604020202020204" pitchFamily="34" charset="0"/>
              <a:buChar char="•"/>
            </a:pPr>
            <a:r>
              <a:rPr lang="en-US" sz="2000" dirty="0"/>
              <a:t>NCA5 Atlas: </a:t>
            </a:r>
            <a:r>
              <a:rPr lang="en-US" sz="2000" dirty="0">
                <a:hlinkClick r:id="rId5"/>
              </a:rPr>
              <a:t>https://atlas.globalchange.gov</a:t>
            </a:r>
            <a:endParaRPr lang="en-US" sz="2000" dirty="0"/>
          </a:p>
          <a:p>
            <a:pPr marL="285750" indent="-285750">
              <a:buFont typeface="Arial" panose="020B0604020202020204" pitchFamily="34" charset="0"/>
              <a:buChar char="•"/>
            </a:pPr>
            <a:r>
              <a:rPr lang="en-US" sz="2000" dirty="0"/>
              <a:t>Figure captions can be found in the slide notes of this deck</a:t>
            </a:r>
          </a:p>
          <a:p>
            <a:pPr marL="285750" indent="-285750">
              <a:buFont typeface="Arial" panose="020B0604020202020204" pitchFamily="34" charset="0"/>
              <a:buChar char="•"/>
            </a:pPr>
            <a:r>
              <a:rPr lang="en-US" sz="2000" dirty="0"/>
              <a:t>Social media: @usgcrp, #NCA5</a:t>
            </a:r>
          </a:p>
        </p:txBody>
      </p:sp>
      <p:pic>
        <p:nvPicPr>
          <p:cNvPr id="1026" name="Picture 2">
            <a:extLst>
              <a:ext uri="{FF2B5EF4-FFF2-40B4-BE49-F238E27FC236}">
                <a16:creationId xmlns:a16="http://schemas.microsoft.com/office/drawing/2014/main" id="{77013500-562E-6EA1-5CE4-0F6A78FBA540}"/>
              </a:ext>
            </a:extLst>
          </p:cNvPr>
          <p:cNvPicPr>
            <a:picLocks noGrp="1" noChangeAspect="1" noChangeArrowheads="1"/>
          </p:cNvPicPr>
          <p:nvPr>
            <p:ph sz="quarter" idx="14"/>
          </p:nvPr>
        </p:nvPicPr>
        <p:blipFill>
          <a:blip r:embed="rId6">
            <a:extLst>
              <a:ext uri="{28A0092B-C50C-407E-A947-70E740481C1C}">
                <a14:useLocalDpi xmlns:a14="http://schemas.microsoft.com/office/drawing/2010/main" val="0"/>
              </a:ext>
            </a:extLst>
          </a:blip>
          <a:srcRect/>
          <a:stretch>
            <a:fillRect/>
          </a:stretch>
        </p:blipFill>
        <p:spPr bwMode="auto">
          <a:xfrm>
            <a:off x="6400800" y="2305050"/>
            <a:ext cx="2054225" cy="205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341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B5FE2D-1198-100F-555C-BEAD5E04E50F}"/>
              </a:ext>
            </a:extLst>
          </p:cNvPr>
          <p:cNvSpPr>
            <a:spLocks noGrp="1"/>
          </p:cNvSpPr>
          <p:nvPr>
            <p:ph type="title"/>
          </p:nvPr>
        </p:nvSpPr>
        <p:spPr>
          <a:xfrm>
            <a:off x="628649" y="5340069"/>
            <a:ext cx="7886700" cy="918121"/>
          </a:xfrm>
        </p:spPr>
        <p:txBody>
          <a:bodyPr/>
          <a:lstStyle/>
          <a:p>
            <a:r>
              <a:rPr lang="en-US" dirty="0"/>
              <a:t>Figure 24.3. Last spring freezes are occurring earlier over most of the Midwest region.</a:t>
            </a:r>
          </a:p>
        </p:txBody>
      </p:sp>
      <p:pic>
        <p:nvPicPr>
          <p:cNvPr id="4" name="Content Placeholder 3">
            <a:extLst>
              <a:ext uri="{FF2B5EF4-FFF2-40B4-BE49-F238E27FC236}">
                <a16:creationId xmlns:a16="http://schemas.microsoft.com/office/drawing/2014/main" id="{1D197CEE-E166-0BAB-F859-FA4F1E937EF7}"/>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969705" y="599810"/>
            <a:ext cx="7204587" cy="4469512"/>
          </a:xfrm>
          <a:prstGeom prst="rect">
            <a:avLst/>
          </a:prstGeom>
        </p:spPr>
      </p:pic>
    </p:spTree>
    <p:extLst>
      <p:ext uri="{BB962C8B-B14F-4D97-AF65-F5344CB8AC3E}">
        <p14:creationId xmlns:p14="http://schemas.microsoft.com/office/powerpoint/2010/main" val="2987601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43A5A8-CC0A-6D60-FB70-A7A64747A997}"/>
              </a:ext>
            </a:extLst>
          </p:cNvPr>
          <p:cNvSpPr>
            <a:spLocks noGrp="1"/>
          </p:cNvSpPr>
          <p:nvPr>
            <p:ph type="title"/>
          </p:nvPr>
        </p:nvSpPr>
        <p:spPr>
          <a:xfrm>
            <a:off x="446961" y="457200"/>
            <a:ext cx="2949178" cy="2521974"/>
          </a:xfrm>
        </p:spPr>
        <p:txBody>
          <a:bodyPr>
            <a:normAutofit fontScale="90000"/>
          </a:bodyPr>
          <a:lstStyle/>
          <a:p>
            <a:r>
              <a:rPr lang="en-US" dirty="0"/>
              <a:t>Figure 24.4. Climate-smart agricultural strategies may have adaptation and mitigation advantages that balance agricultural needs and environmental impacts. </a:t>
            </a:r>
          </a:p>
        </p:txBody>
      </p:sp>
      <p:pic>
        <p:nvPicPr>
          <p:cNvPr id="4" name="Content Placeholder 3">
            <a:extLst>
              <a:ext uri="{FF2B5EF4-FFF2-40B4-BE49-F238E27FC236}">
                <a16:creationId xmlns:a16="http://schemas.microsoft.com/office/drawing/2014/main" id="{C746C151-4E4F-C90B-BC6F-B60CC0CD2092}"/>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683929" y="457200"/>
            <a:ext cx="5124179" cy="5741988"/>
          </a:xfrm>
          <a:prstGeom prst="rect">
            <a:avLst/>
          </a:prstGeom>
        </p:spPr>
      </p:pic>
    </p:spTree>
    <p:extLst>
      <p:ext uri="{BB962C8B-B14F-4D97-AF65-F5344CB8AC3E}">
        <p14:creationId xmlns:p14="http://schemas.microsoft.com/office/powerpoint/2010/main" val="3398786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1B6024-393E-8EF2-9D37-309FC8B69AAC}"/>
              </a:ext>
            </a:extLst>
          </p:cNvPr>
          <p:cNvSpPr>
            <a:spLocks noGrp="1"/>
          </p:cNvSpPr>
          <p:nvPr>
            <p:ph type="title"/>
          </p:nvPr>
        </p:nvSpPr>
        <p:spPr>
          <a:xfrm>
            <a:off x="446961" y="457200"/>
            <a:ext cx="2949178" cy="3657600"/>
          </a:xfrm>
        </p:spPr>
        <p:txBody>
          <a:bodyPr>
            <a:normAutofit fontScale="90000"/>
          </a:bodyPr>
          <a:lstStyle/>
          <a:p>
            <a:r>
              <a:rPr lang="en-US" dirty="0"/>
              <a:t>Figure 24.5. Extreme precipitation events have adverse impacts on aquatic and terrestrial ecosystems, human health, infrastructure, and economies. Conservation and management strategies can help moderate these impacts.</a:t>
            </a:r>
          </a:p>
        </p:txBody>
      </p:sp>
      <p:pic>
        <p:nvPicPr>
          <p:cNvPr id="4" name="Content Placeholder 3">
            <a:extLst>
              <a:ext uri="{FF2B5EF4-FFF2-40B4-BE49-F238E27FC236}">
                <a16:creationId xmlns:a16="http://schemas.microsoft.com/office/drawing/2014/main" id="{3CDCBA69-5031-C21C-38B2-D8E9653EAC31}"/>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636169" y="699294"/>
            <a:ext cx="5219700" cy="5257800"/>
          </a:xfrm>
          <a:prstGeom prst="rect">
            <a:avLst/>
          </a:prstGeom>
        </p:spPr>
      </p:pic>
    </p:spTree>
    <p:extLst>
      <p:ext uri="{BB962C8B-B14F-4D97-AF65-F5344CB8AC3E}">
        <p14:creationId xmlns:p14="http://schemas.microsoft.com/office/powerpoint/2010/main" val="2717495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2C126E-6B7B-903B-7656-7C4670B328D1}"/>
              </a:ext>
            </a:extLst>
          </p:cNvPr>
          <p:cNvSpPr>
            <a:spLocks noGrp="1"/>
          </p:cNvSpPr>
          <p:nvPr>
            <p:ph type="title"/>
          </p:nvPr>
        </p:nvSpPr>
        <p:spPr>
          <a:xfrm>
            <a:off x="446961" y="457199"/>
            <a:ext cx="2949178" cy="2418735"/>
          </a:xfrm>
        </p:spPr>
        <p:txBody>
          <a:bodyPr>
            <a:normAutofit fontScale="90000"/>
          </a:bodyPr>
          <a:lstStyle/>
          <a:p>
            <a:r>
              <a:rPr lang="en-US" dirty="0"/>
              <a:t>Figure 24.6. Rising winter temperatures are decreasing inland lake ice cover and the associated ecosystem services, benefits, and activities it provides.</a:t>
            </a:r>
          </a:p>
        </p:txBody>
      </p:sp>
      <p:pic>
        <p:nvPicPr>
          <p:cNvPr id="4" name="Content Placeholder 3">
            <a:extLst>
              <a:ext uri="{FF2B5EF4-FFF2-40B4-BE49-F238E27FC236}">
                <a16:creationId xmlns:a16="http://schemas.microsoft.com/office/drawing/2014/main" id="{69512AC7-FB1F-308E-1EC0-F5D7D6B9551F}"/>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633788" y="593166"/>
            <a:ext cx="5224462" cy="5470056"/>
          </a:xfrm>
          <a:prstGeom prst="rect">
            <a:avLst/>
          </a:prstGeom>
        </p:spPr>
      </p:pic>
    </p:spTree>
    <p:extLst>
      <p:ext uri="{BB962C8B-B14F-4D97-AF65-F5344CB8AC3E}">
        <p14:creationId xmlns:p14="http://schemas.microsoft.com/office/powerpoint/2010/main" val="4073033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4E239A-9D86-76F9-78A6-E1EF95CCB78F}"/>
              </a:ext>
            </a:extLst>
          </p:cNvPr>
          <p:cNvSpPr>
            <a:spLocks noGrp="1"/>
          </p:cNvSpPr>
          <p:nvPr>
            <p:ph type="title"/>
          </p:nvPr>
        </p:nvSpPr>
        <p:spPr/>
        <p:txBody>
          <a:bodyPr>
            <a:normAutofit fontScale="90000"/>
          </a:bodyPr>
          <a:lstStyle/>
          <a:p>
            <a:r>
              <a:rPr lang="en-US" dirty="0"/>
              <a:t>Figure 24.7. Wildfire smoke from both local and distant sources threatens human health. </a:t>
            </a:r>
          </a:p>
        </p:txBody>
      </p:sp>
      <p:pic>
        <p:nvPicPr>
          <p:cNvPr id="4" name="Content Placeholder 3">
            <a:extLst>
              <a:ext uri="{FF2B5EF4-FFF2-40B4-BE49-F238E27FC236}">
                <a16:creationId xmlns:a16="http://schemas.microsoft.com/office/drawing/2014/main" id="{7044958D-7F28-2B3D-1B03-BF4A5AC62E80}"/>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915353" y="307642"/>
            <a:ext cx="5052358" cy="5945674"/>
          </a:xfrm>
          <a:prstGeom prst="rect">
            <a:avLst/>
          </a:prstGeom>
        </p:spPr>
      </p:pic>
    </p:spTree>
    <p:extLst>
      <p:ext uri="{BB962C8B-B14F-4D97-AF65-F5344CB8AC3E}">
        <p14:creationId xmlns:p14="http://schemas.microsoft.com/office/powerpoint/2010/main" val="836049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CA16FD-6ECC-D170-4F51-34A30F312DB7}"/>
              </a:ext>
            </a:extLst>
          </p:cNvPr>
          <p:cNvSpPr>
            <a:spLocks noGrp="1"/>
          </p:cNvSpPr>
          <p:nvPr>
            <p:ph type="title"/>
          </p:nvPr>
        </p:nvSpPr>
        <p:spPr>
          <a:xfrm>
            <a:off x="628649" y="5413964"/>
            <a:ext cx="7886700" cy="918121"/>
          </a:xfrm>
        </p:spPr>
        <p:txBody>
          <a:bodyPr/>
          <a:lstStyle/>
          <a:p>
            <a:r>
              <a:rPr lang="en-US" dirty="0"/>
              <a:t>Figure 24.8. Lyme disease incidence has increased across the Midwest.</a:t>
            </a:r>
          </a:p>
        </p:txBody>
      </p:sp>
      <p:pic>
        <p:nvPicPr>
          <p:cNvPr id="4" name="Content Placeholder 3">
            <a:extLst>
              <a:ext uri="{FF2B5EF4-FFF2-40B4-BE49-F238E27FC236}">
                <a16:creationId xmlns:a16="http://schemas.microsoft.com/office/drawing/2014/main" id="{673D84D9-2D60-70BF-864D-F5BF7B4C0790}"/>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694710" y="525915"/>
            <a:ext cx="7754579" cy="5069752"/>
          </a:xfrm>
          <a:prstGeom prst="rect">
            <a:avLst/>
          </a:prstGeom>
        </p:spPr>
      </p:pic>
    </p:spTree>
    <p:extLst>
      <p:ext uri="{BB962C8B-B14F-4D97-AF65-F5344CB8AC3E}">
        <p14:creationId xmlns:p14="http://schemas.microsoft.com/office/powerpoint/2010/main" val="2446811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1B1F2C-6F4E-80C4-5EE3-1FE900293528}"/>
              </a:ext>
            </a:extLst>
          </p:cNvPr>
          <p:cNvSpPr>
            <a:spLocks noGrp="1"/>
          </p:cNvSpPr>
          <p:nvPr>
            <p:ph type="title"/>
          </p:nvPr>
        </p:nvSpPr>
        <p:spPr>
          <a:xfrm>
            <a:off x="628650" y="5368906"/>
            <a:ext cx="7886700" cy="918121"/>
          </a:xfrm>
        </p:spPr>
        <p:txBody>
          <a:bodyPr>
            <a:normAutofit fontScale="90000"/>
          </a:bodyPr>
          <a:lstStyle/>
          <a:p>
            <a:r>
              <a:rPr lang="en-US" dirty="0"/>
              <a:t>Figure 24.9. Innovative design of coastal infrastructure, such as the Ashtabula Port, allows the built environment to deliver social and environmental services.</a:t>
            </a:r>
          </a:p>
        </p:txBody>
      </p:sp>
      <p:pic>
        <p:nvPicPr>
          <p:cNvPr id="4" name="Content Placeholder 3">
            <a:extLst>
              <a:ext uri="{FF2B5EF4-FFF2-40B4-BE49-F238E27FC236}">
                <a16:creationId xmlns:a16="http://schemas.microsoft.com/office/drawing/2014/main" id="{7B1991E8-248A-F171-E4CA-ADE8C3733EA0}"/>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090767" y="442450"/>
            <a:ext cx="6962466" cy="4631487"/>
          </a:xfrm>
          <a:prstGeom prst="rect">
            <a:avLst/>
          </a:prstGeom>
        </p:spPr>
      </p:pic>
    </p:spTree>
    <p:extLst>
      <p:ext uri="{BB962C8B-B14F-4D97-AF65-F5344CB8AC3E}">
        <p14:creationId xmlns:p14="http://schemas.microsoft.com/office/powerpoint/2010/main" val="1958712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175482-1A34-2588-CF59-A848310DF248}"/>
              </a:ext>
            </a:extLst>
          </p:cNvPr>
          <p:cNvSpPr>
            <a:spLocks noGrp="1"/>
          </p:cNvSpPr>
          <p:nvPr>
            <p:ph type="title"/>
          </p:nvPr>
        </p:nvSpPr>
        <p:spPr>
          <a:xfrm>
            <a:off x="628650" y="5339409"/>
            <a:ext cx="7886700" cy="918121"/>
          </a:xfrm>
        </p:spPr>
        <p:txBody>
          <a:bodyPr>
            <a:normAutofit fontScale="90000"/>
          </a:bodyPr>
          <a:lstStyle/>
          <a:p>
            <a:r>
              <a:rPr lang="en-US" dirty="0"/>
              <a:t>Figure 24.10. Climate change–related factors contribute to dam failure, with cascading impacts on the built environment.</a:t>
            </a:r>
          </a:p>
        </p:txBody>
      </p:sp>
      <p:pic>
        <p:nvPicPr>
          <p:cNvPr id="4" name="Content Placeholder 3">
            <a:extLst>
              <a:ext uri="{FF2B5EF4-FFF2-40B4-BE49-F238E27FC236}">
                <a16:creationId xmlns:a16="http://schemas.microsoft.com/office/drawing/2014/main" id="{8D891D09-B372-8DC8-D279-435E230D94C5}"/>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545979" y="206381"/>
            <a:ext cx="6052041" cy="5133028"/>
          </a:xfrm>
          <a:prstGeom prst="rect">
            <a:avLst/>
          </a:prstGeom>
        </p:spPr>
      </p:pic>
    </p:spTree>
    <p:extLst>
      <p:ext uri="{BB962C8B-B14F-4D97-AF65-F5344CB8AC3E}">
        <p14:creationId xmlns:p14="http://schemas.microsoft.com/office/powerpoint/2010/main" val="903567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C09C70-F24C-AB5C-64BC-404CC08ACB6D}"/>
              </a:ext>
            </a:extLst>
          </p:cNvPr>
          <p:cNvSpPr>
            <a:spLocks noGrp="1"/>
          </p:cNvSpPr>
          <p:nvPr>
            <p:ph type="title"/>
          </p:nvPr>
        </p:nvSpPr>
        <p:spPr>
          <a:xfrm>
            <a:off x="446961" y="457199"/>
            <a:ext cx="2949178" cy="2462981"/>
          </a:xfrm>
        </p:spPr>
        <p:txBody>
          <a:bodyPr>
            <a:normAutofit fontScale="90000"/>
          </a:bodyPr>
          <a:lstStyle/>
          <a:p>
            <a:r>
              <a:rPr lang="en-US" dirty="0"/>
              <a:t>Figure 24.11. Projected changes in cumulative local runoff will lead to increased flooding susceptibility in winter and spring with, increased flash drought potential in summer. </a:t>
            </a:r>
          </a:p>
        </p:txBody>
      </p:sp>
      <p:pic>
        <p:nvPicPr>
          <p:cNvPr id="4" name="Content Placeholder 3">
            <a:extLst>
              <a:ext uri="{FF2B5EF4-FFF2-40B4-BE49-F238E27FC236}">
                <a16:creationId xmlns:a16="http://schemas.microsoft.com/office/drawing/2014/main" id="{93B47AF8-B30A-3871-E816-FE94DE816669}"/>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633788" y="883192"/>
            <a:ext cx="5224462" cy="4890004"/>
          </a:xfrm>
          <a:prstGeom prst="rect">
            <a:avLst/>
          </a:prstGeom>
        </p:spPr>
      </p:pic>
    </p:spTree>
    <p:extLst>
      <p:ext uri="{BB962C8B-B14F-4D97-AF65-F5344CB8AC3E}">
        <p14:creationId xmlns:p14="http://schemas.microsoft.com/office/powerpoint/2010/main" val="1280114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9E0E9C-865C-D40F-1BD1-E49EC7499660}"/>
              </a:ext>
            </a:extLst>
          </p:cNvPr>
          <p:cNvSpPr>
            <a:spLocks noGrp="1"/>
          </p:cNvSpPr>
          <p:nvPr>
            <p:ph type="title"/>
          </p:nvPr>
        </p:nvSpPr>
        <p:spPr>
          <a:xfrm>
            <a:off x="628649" y="5445005"/>
            <a:ext cx="7886700" cy="918121"/>
          </a:xfrm>
        </p:spPr>
        <p:txBody>
          <a:bodyPr>
            <a:normAutofit fontScale="90000"/>
          </a:bodyPr>
          <a:lstStyle/>
          <a:p>
            <a:r>
              <a:rPr lang="en-US" dirty="0"/>
              <a:t>Figure 24.12. Vulnerability to disruptions in water quality and quantity varies by location, depending on the primary source of water for drinking and other uses. </a:t>
            </a:r>
          </a:p>
        </p:txBody>
      </p:sp>
      <p:pic>
        <p:nvPicPr>
          <p:cNvPr id="4" name="Content Placeholder 3">
            <a:extLst>
              <a:ext uri="{FF2B5EF4-FFF2-40B4-BE49-F238E27FC236}">
                <a16:creationId xmlns:a16="http://schemas.microsoft.com/office/drawing/2014/main" id="{4A1E3C88-7030-5F85-40A4-77875F666E38}"/>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415188" y="353896"/>
            <a:ext cx="6313624" cy="4704800"/>
          </a:xfrm>
          <a:prstGeom prst="rect">
            <a:avLst/>
          </a:prstGeom>
        </p:spPr>
      </p:pic>
    </p:spTree>
    <p:extLst>
      <p:ext uri="{BB962C8B-B14F-4D97-AF65-F5344CB8AC3E}">
        <p14:creationId xmlns:p14="http://schemas.microsoft.com/office/powerpoint/2010/main" val="2519762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ext Placeholder 2"/>
          <p:cNvSpPr>
            <a:spLocks noGrp="1"/>
          </p:cNvSpPr>
          <p:nvPr>
            <p:ph type="body" sz="quarter" idx="15"/>
          </p:nvPr>
        </p:nvSpPr>
        <p:spPr/>
        <p:txBody>
          <a:bodyPr/>
          <a:lstStyle/>
          <a:p>
            <a:r>
              <a:rPr lang="en-US" dirty="0"/>
              <a:t>Chapter 24 | Midwest</a:t>
            </a:r>
          </a:p>
        </p:txBody>
      </p:sp>
    </p:spTree>
    <p:extLst>
      <p:ext uri="{BB962C8B-B14F-4D97-AF65-F5344CB8AC3E}">
        <p14:creationId xmlns:p14="http://schemas.microsoft.com/office/powerpoint/2010/main" val="325204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F85AC2-0AC4-26A0-D3DD-82FAB971A719}"/>
              </a:ext>
            </a:extLst>
          </p:cNvPr>
          <p:cNvSpPr>
            <a:spLocks noGrp="1"/>
          </p:cNvSpPr>
          <p:nvPr>
            <p:ph type="title"/>
          </p:nvPr>
        </p:nvSpPr>
        <p:spPr>
          <a:xfrm>
            <a:off x="446961" y="457199"/>
            <a:ext cx="2949178" cy="2566219"/>
          </a:xfrm>
        </p:spPr>
        <p:txBody>
          <a:bodyPr>
            <a:normAutofit fontScale="90000"/>
          </a:bodyPr>
          <a:lstStyle/>
          <a:p>
            <a:r>
              <a:rPr lang="en-US" dirty="0"/>
              <a:t>Figure 24.13. Summer surface water temperatures have been increasing for Lakes Superior, Michigan, Huron, and Erie since the late 1970s.</a:t>
            </a:r>
          </a:p>
        </p:txBody>
      </p:sp>
      <p:pic>
        <p:nvPicPr>
          <p:cNvPr id="4" name="Content Placeholder 3">
            <a:extLst>
              <a:ext uri="{FF2B5EF4-FFF2-40B4-BE49-F238E27FC236}">
                <a16:creationId xmlns:a16="http://schemas.microsoft.com/office/drawing/2014/main" id="{1EB6F7BE-D420-28A2-92CB-41632F541487}"/>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568663" y="810757"/>
            <a:ext cx="5575337" cy="5059102"/>
          </a:xfrm>
          <a:prstGeom prst="rect">
            <a:avLst/>
          </a:prstGeom>
        </p:spPr>
      </p:pic>
    </p:spTree>
    <p:extLst>
      <p:ext uri="{BB962C8B-B14F-4D97-AF65-F5344CB8AC3E}">
        <p14:creationId xmlns:p14="http://schemas.microsoft.com/office/powerpoint/2010/main" val="2865969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0EA15DF-A33A-FD45-8496-D61E09E08F05}"/>
              </a:ext>
            </a:extLst>
          </p:cNvPr>
          <p:cNvSpPr>
            <a:spLocks noGrp="1"/>
          </p:cNvSpPr>
          <p:nvPr>
            <p:ph idx="13"/>
          </p:nvPr>
        </p:nvSpPr>
        <p:spPr>
          <a:xfrm>
            <a:off x="628650" y="1297459"/>
            <a:ext cx="7886700" cy="4972712"/>
          </a:xfrm>
        </p:spPr>
        <p:txBody>
          <a:bodyPr spcCol="457200">
            <a:normAutofit lnSpcReduction="10000"/>
          </a:bodyPr>
          <a:lstStyle/>
          <a:p>
            <a:pPr marL="12700">
              <a:lnSpc>
                <a:spcPct val="110000"/>
              </a:lnSpc>
              <a:spcAft>
                <a:spcPts val="300"/>
              </a:spcAft>
            </a:pPr>
            <a:r>
              <a:rPr lang="en-US" sz="1200" b="1" dirty="0">
                <a:solidFill>
                  <a:srgbClr val="209DBC"/>
                </a:solidFill>
              </a:rPr>
              <a:t>Federal Coordinating Lead Author</a:t>
            </a:r>
          </a:p>
          <a:p>
            <a:pPr marL="12700">
              <a:lnSpc>
                <a:spcPct val="110000"/>
              </a:lnSpc>
              <a:spcAft>
                <a:spcPts val="300"/>
              </a:spcAft>
            </a:pPr>
            <a:r>
              <a:rPr lang="en-US" sz="1200" b="1" dirty="0"/>
              <a:t>John M. Baker</a:t>
            </a:r>
            <a:r>
              <a:rPr lang="en-US" sz="1200" dirty="0"/>
              <a:t>, USDA Agricultural Research Service</a:t>
            </a:r>
          </a:p>
          <a:p>
            <a:pPr marL="12700">
              <a:lnSpc>
                <a:spcPct val="110000"/>
              </a:lnSpc>
              <a:spcAft>
                <a:spcPts val="300"/>
              </a:spcAft>
            </a:pPr>
            <a:endParaRPr lang="en-US" sz="1200" dirty="0"/>
          </a:p>
          <a:p>
            <a:pPr marL="12700">
              <a:lnSpc>
                <a:spcPct val="110000"/>
              </a:lnSpc>
              <a:spcAft>
                <a:spcPts val="300"/>
              </a:spcAft>
            </a:pPr>
            <a:r>
              <a:rPr lang="en-US" sz="1200" b="1" dirty="0">
                <a:solidFill>
                  <a:srgbClr val="209DBC"/>
                </a:solidFill>
              </a:rPr>
              <a:t>Chapter Lead	</a:t>
            </a:r>
          </a:p>
          <a:p>
            <a:pPr marL="12700">
              <a:lnSpc>
                <a:spcPct val="110000"/>
              </a:lnSpc>
              <a:spcAft>
                <a:spcPts val="300"/>
              </a:spcAft>
            </a:pPr>
            <a:r>
              <a:rPr lang="en-US" sz="1200" b="1" dirty="0"/>
              <a:t>Aaron B. Wilson</a:t>
            </a:r>
            <a:r>
              <a:rPr lang="en-US" sz="1200" dirty="0"/>
              <a:t>, The Ohio State University, Byrd Polar and Climate Research Center</a:t>
            </a:r>
          </a:p>
          <a:p>
            <a:pPr marL="12700">
              <a:lnSpc>
                <a:spcPct val="110000"/>
              </a:lnSpc>
              <a:spcAft>
                <a:spcPts val="300"/>
              </a:spcAft>
            </a:pPr>
            <a:endParaRPr lang="en-US" sz="1200" dirty="0"/>
          </a:p>
          <a:p>
            <a:pPr marL="12700">
              <a:lnSpc>
                <a:spcPct val="110000"/>
              </a:lnSpc>
              <a:spcAft>
                <a:spcPts val="300"/>
              </a:spcAft>
            </a:pPr>
            <a:r>
              <a:rPr lang="en-US" sz="1200" b="1" dirty="0">
                <a:solidFill>
                  <a:srgbClr val="209DBC"/>
                </a:solidFill>
              </a:rPr>
              <a:t>Chapter Authors	</a:t>
            </a:r>
          </a:p>
          <a:p>
            <a:pPr marL="12700">
              <a:lnSpc>
                <a:spcPct val="110000"/>
              </a:lnSpc>
              <a:spcAft>
                <a:spcPts val="300"/>
              </a:spcAft>
            </a:pPr>
            <a:r>
              <a:rPr lang="en-US" sz="1200" b="1" dirty="0"/>
              <a:t>Elizabeth A. Ainsworth</a:t>
            </a:r>
            <a:r>
              <a:rPr lang="en-US" sz="1200" dirty="0"/>
              <a:t>, USDA Agricultural Research Service</a:t>
            </a:r>
          </a:p>
          <a:p>
            <a:pPr marL="12700">
              <a:lnSpc>
                <a:spcPct val="110000"/>
              </a:lnSpc>
              <a:spcAft>
                <a:spcPts val="300"/>
              </a:spcAft>
            </a:pPr>
            <a:r>
              <a:rPr lang="en-US" sz="1200" b="1" dirty="0"/>
              <a:t>Jeffrey Andresen</a:t>
            </a:r>
            <a:r>
              <a:rPr lang="en-US" sz="1200" dirty="0"/>
              <a:t>, Michigan State University</a:t>
            </a:r>
          </a:p>
          <a:p>
            <a:pPr marL="12700">
              <a:lnSpc>
                <a:spcPct val="110000"/>
              </a:lnSpc>
              <a:spcAft>
                <a:spcPts val="300"/>
              </a:spcAft>
            </a:pPr>
            <a:r>
              <a:rPr lang="en-US" sz="1200" b="1" dirty="0"/>
              <a:t>Jay A. Austin</a:t>
            </a:r>
            <a:r>
              <a:rPr lang="en-US" sz="1200" dirty="0"/>
              <a:t>, University of Minnesota Duluth</a:t>
            </a:r>
          </a:p>
          <a:p>
            <a:pPr marL="12700">
              <a:lnSpc>
                <a:spcPct val="110000"/>
              </a:lnSpc>
              <a:spcAft>
                <a:spcPts val="300"/>
              </a:spcAft>
            </a:pPr>
            <a:r>
              <a:rPr lang="en-US" sz="1200" b="1" dirty="0"/>
              <a:t>Jeffrey S. Dukes</a:t>
            </a:r>
            <a:r>
              <a:rPr lang="en-US" sz="1200" dirty="0"/>
              <a:t>, Carnegie Institution for Science</a:t>
            </a:r>
          </a:p>
          <a:p>
            <a:pPr marL="12700">
              <a:lnSpc>
                <a:spcPct val="110000"/>
              </a:lnSpc>
              <a:spcAft>
                <a:spcPts val="300"/>
              </a:spcAft>
            </a:pPr>
            <a:r>
              <a:rPr lang="en-US" sz="1200" b="1" dirty="0"/>
              <a:t>Elizabeth Gibbons</a:t>
            </a:r>
            <a:r>
              <a:rPr lang="en-US" sz="1200" dirty="0"/>
              <a:t>, Farallon Strategies LLC</a:t>
            </a:r>
          </a:p>
          <a:p>
            <a:pPr marL="12700">
              <a:lnSpc>
                <a:spcPct val="110000"/>
              </a:lnSpc>
              <a:spcAft>
                <a:spcPts val="300"/>
              </a:spcAft>
            </a:pPr>
            <a:r>
              <a:rPr lang="en-US" sz="1200" b="1" dirty="0"/>
              <a:t>Brendalynn O. Hoppe</a:t>
            </a:r>
            <a:r>
              <a:rPr lang="en-US" sz="1200" dirty="0"/>
              <a:t>, University of Minnesota Climate Adaptation Partnership</a:t>
            </a:r>
          </a:p>
          <a:p>
            <a:pPr marL="12700">
              <a:lnSpc>
                <a:spcPct val="110000"/>
              </a:lnSpc>
              <a:spcAft>
                <a:spcPts val="300"/>
              </a:spcAft>
            </a:pPr>
            <a:r>
              <a:rPr lang="en-US" sz="1200" b="1" dirty="0"/>
              <a:t>Olivia E. LeDee</a:t>
            </a:r>
            <a:r>
              <a:rPr lang="en-US" sz="1200" dirty="0"/>
              <a:t>, US Geological Survey</a:t>
            </a:r>
          </a:p>
          <a:p>
            <a:pPr marL="12700">
              <a:lnSpc>
                <a:spcPct val="110000"/>
              </a:lnSpc>
              <a:spcAft>
                <a:spcPts val="300"/>
              </a:spcAft>
            </a:pPr>
            <a:r>
              <a:rPr lang="en-US" sz="1200" b="1" dirty="0"/>
              <a:t>James Noel</a:t>
            </a:r>
            <a:r>
              <a:rPr lang="en-US" sz="1200" dirty="0"/>
              <a:t>, NOAA National Weather Service, Ohio River Forecast Center</a:t>
            </a:r>
          </a:p>
          <a:p>
            <a:pPr marL="12700">
              <a:lnSpc>
                <a:spcPct val="110000"/>
              </a:lnSpc>
              <a:spcAft>
                <a:spcPts val="300"/>
              </a:spcAft>
            </a:pPr>
            <a:r>
              <a:rPr lang="en-US" sz="1200" b="1" dirty="0"/>
              <a:t>Heidi A. Roop</a:t>
            </a:r>
            <a:r>
              <a:rPr lang="en-US" sz="1200" dirty="0"/>
              <a:t>, University of Minnesota Climate Adaptation Partnership</a:t>
            </a:r>
          </a:p>
          <a:p>
            <a:pPr marL="12700">
              <a:lnSpc>
                <a:spcPct val="110000"/>
              </a:lnSpc>
              <a:spcAft>
                <a:spcPts val="300"/>
              </a:spcAft>
            </a:pPr>
            <a:r>
              <a:rPr lang="en-US" sz="1200" b="1" dirty="0"/>
              <a:t>Sara A. Smith</a:t>
            </a:r>
            <a:r>
              <a:rPr lang="en-US" sz="1200" dirty="0"/>
              <a:t>, Oneida Nation and College of Menominee Nation</a:t>
            </a:r>
          </a:p>
          <a:p>
            <a:pPr marL="12700">
              <a:lnSpc>
                <a:spcPct val="110000"/>
              </a:lnSpc>
              <a:spcAft>
                <a:spcPts val="300"/>
              </a:spcAft>
            </a:pPr>
            <a:r>
              <a:rPr lang="en-US" sz="1200" b="1" dirty="0"/>
              <a:t>Dennis P. Todey</a:t>
            </a:r>
            <a:r>
              <a:rPr lang="en-US" sz="1200" dirty="0"/>
              <a:t>, USDA Agricultural Research Service, National Laboratory for Agriculture and the Environment</a:t>
            </a:r>
          </a:p>
          <a:p>
            <a:pPr marL="12700">
              <a:lnSpc>
                <a:spcPct val="110000"/>
              </a:lnSpc>
              <a:spcAft>
                <a:spcPts val="300"/>
              </a:spcAft>
            </a:pPr>
            <a:r>
              <a:rPr lang="en-US" sz="1200" b="1" dirty="0"/>
              <a:t>Ray Wolf</a:t>
            </a:r>
            <a:r>
              <a:rPr lang="en-US" sz="1200" dirty="0"/>
              <a:t>, NOAA National Weather Service (retired)</a:t>
            </a:r>
          </a:p>
          <a:p>
            <a:pPr marL="12700">
              <a:lnSpc>
                <a:spcPct val="110000"/>
              </a:lnSpc>
              <a:spcAft>
                <a:spcPts val="300"/>
              </a:spcAft>
            </a:pPr>
            <a:r>
              <a:rPr lang="en-US" sz="1200" b="1" dirty="0"/>
              <a:t>Jeffrey D. Wood</a:t>
            </a:r>
            <a:r>
              <a:rPr lang="en-US" sz="1200" dirty="0"/>
              <a:t>, University of Missouri, School of Natural Resources</a:t>
            </a:r>
          </a:p>
          <a:p>
            <a:pPr marL="12700">
              <a:lnSpc>
                <a:spcPct val="110000"/>
              </a:lnSpc>
              <a:spcAft>
                <a:spcPts val="300"/>
              </a:spcAft>
            </a:pPr>
            <a:endParaRPr lang="en-US" sz="1200" dirty="0">
              <a:solidFill>
                <a:srgbClr val="209DBC"/>
              </a:solidFill>
            </a:endParaRPr>
          </a:p>
          <a:p>
            <a:pPr marL="12700">
              <a:lnSpc>
                <a:spcPct val="110000"/>
              </a:lnSpc>
              <a:spcAft>
                <a:spcPts val="300"/>
              </a:spcAft>
            </a:pPr>
            <a:r>
              <a:rPr lang="en-US" sz="1200" b="1" dirty="0">
                <a:solidFill>
                  <a:srgbClr val="209DBC"/>
                </a:solidFill>
              </a:rPr>
              <a:t>Technical Contributors </a:t>
            </a:r>
          </a:p>
          <a:p>
            <a:pPr marL="12700">
              <a:lnSpc>
                <a:spcPct val="110000"/>
              </a:lnSpc>
              <a:spcAft>
                <a:spcPts val="300"/>
              </a:spcAft>
            </a:pPr>
            <a:r>
              <a:rPr lang="en-US" sz="1200" b="1" dirty="0"/>
              <a:t>Sean Burkholder</a:t>
            </a:r>
            <a:r>
              <a:rPr lang="en-US" sz="1200" dirty="0"/>
              <a:t>, University of Pennsylvania</a:t>
            </a:r>
          </a:p>
          <a:p>
            <a:pPr marL="12700">
              <a:lnSpc>
                <a:spcPct val="110000"/>
              </a:lnSpc>
              <a:spcAft>
                <a:spcPts val="300"/>
              </a:spcAft>
            </a:pPr>
            <a:r>
              <a:rPr lang="en-US" sz="1200" b="1" dirty="0"/>
              <a:t>Sean Cavanaugh</a:t>
            </a:r>
            <a:r>
              <a:rPr lang="en-US" sz="1200" dirty="0"/>
              <a:t>, MITRE Corporation</a:t>
            </a:r>
          </a:p>
          <a:p>
            <a:pPr marL="12700">
              <a:lnSpc>
                <a:spcPct val="110000"/>
              </a:lnSpc>
              <a:spcAft>
                <a:spcPts val="300"/>
              </a:spcAft>
            </a:pPr>
            <a:r>
              <a:rPr lang="en-US" sz="1200" b="1" dirty="0"/>
              <a:t>Trent W. Ford</a:t>
            </a:r>
            <a:r>
              <a:rPr lang="en-US" sz="1200" dirty="0"/>
              <a:t>, University of Illinois, Prairie Research Institute</a:t>
            </a:r>
          </a:p>
          <a:p>
            <a:pPr marL="12700">
              <a:lnSpc>
                <a:spcPct val="110000"/>
              </a:lnSpc>
              <a:spcAft>
                <a:spcPts val="300"/>
              </a:spcAft>
            </a:pPr>
            <a:r>
              <a:rPr lang="en-US" sz="1200" b="1" dirty="0"/>
              <a:t>Jennifer Richkus</a:t>
            </a:r>
            <a:r>
              <a:rPr lang="en-US" sz="1200" dirty="0"/>
              <a:t>, MITRE Corporation</a:t>
            </a:r>
          </a:p>
          <a:p>
            <a:pPr marL="12700">
              <a:lnSpc>
                <a:spcPct val="110000"/>
              </a:lnSpc>
              <a:spcAft>
                <a:spcPts val="300"/>
              </a:spcAft>
            </a:pPr>
            <a:endParaRPr lang="en-US" sz="1200" b="1" dirty="0">
              <a:solidFill>
                <a:srgbClr val="209DBC"/>
              </a:solidFill>
            </a:endParaRPr>
          </a:p>
          <a:p>
            <a:pPr marL="12700">
              <a:lnSpc>
                <a:spcPct val="110000"/>
              </a:lnSpc>
              <a:spcAft>
                <a:spcPts val="300"/>
              </a:spcAft>
            </a:pPr>
            <a:r>
              <a:rPr lang="en-US" sz="1200" b="1" dirty="0">
                <a:solidFill>
                  <a:srgbClr val="209DBC"/>
                </a:solidFill>
              </a:rPr>
              <a:t>Review Editor</a:t>
            </a:r>
          </a:p>
          <a:p>
            <a:pPr marL="12700">
              <a:lnSpc>
                <a:spcPct val="110000"/>
              </a:lnSpc>
              <a:spcAft>
                <a:spcPts val="300"/>
              </a:spcAft>
            </a:pPr>
            <a:r>
              <a:rPr lang="en-US" sz="1200" b="1" dirty="0"/>
              <a:t>Thomas W. Bonnot</a:t>
            </a:r>
            <a:r>
              <a:rPr lang="en-US" sz="1200" dirty="0"/>
              <a:t>, US Fish and Wildlife Service</a:t>
            </a:r>
          </a:p>
          <a:p>
            <a:pPr marL="12700">
              <a:lnSpc>
                <a:spcPct val="110000"/>
              </a:lnSpc>
              <a:spcAft>
                <a:spcPts val="300"/>
              </a:spcAft>
            </a:pPr>
            <a:endParaRPr lang="en-US" sz="1200" b="1" dirty="0">
              <a:solidFill>
                <a:srgbClr val="209DBC"/>
              </a:solidFill>
            </a:endParaRPr>
          </a:p>
          <a:p>
            <a:pPr marL="12700">
              <a:lnSpc>
                <a:spcPct val="110000"/>
              </a:lnSpc>
              <a:spcAft>
                <a:spcPts val="300"/>
              </a:spcAft>
            </a:pPr>
            <a:r>
              <a:rPr lang="en-US" sz="1200" b="1" dirty="0">
                <a:solidFill>
                  <a:srgbClr val="209DBC"/>
                </a:solidFill>
              </a:rPr>
              <a:t>USGCRP Coordinators</a:t>
            </a:r>
          </a:p>
          <a:p>
            <a:pPr marL="12700">
              <a:lnSpc>
                <a:spcPct val="110000"/>
              </a:lnSpc>
              <a:spcAft>
                <a:spcPts val="300"/>
              </a:spcAft>
            </a:pPr>
            <a:r>
              <a:rPr lang="en-US" sz="1200" b="1" dirty="0"/>
              <a:t>Samantha Basile</a:t>
            </a:r>
            <a:r>
              <a:rPr lang="en-US" sz="1200" dirty="0"/>
              <a:t>, US Global Change Research Program / ICF</a:t>
            </a:r>
          </a:p>
          <a:p>
            <a:pPr marL="12700">
              <a:lnSpc>
                <a:spcPct val="110000"/>
              </a:lnSpc>
              <a:spcAft>
                <a:spcPts val="300"/>
              </a:spcAft>
            </a:pPr>
            <a:r>
              <a:rPr lang="en-US" sz="1200" b="1" dirty="0"/>
              <a:t>Joshua Hernandez</a:t>
            </a:r>
            <a:r>
              <a:rPr lang="en-US" sz="1200" dirty="0"/>
              <a:t>, US Global Change Research Program / ICF</a:t>
            </a:r>
            <a:endParaRPr lang="en-US" sz="1200" i="1" dirty="0"/>
          </a:p>
        </p:txBody>
      </p:sp>
    </p:spTree>
    <p:extLst>
      <p:ext uri="{BB962C8B-B14F-4D97-AF65-F5344CB8AC3E}">
        <p14:creationId xmlns:p14="http://schemas.microsoft.com/office/powerpoint/2010/main" val="3305269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FC568E5-EAB0-D049-9489-673801E1B7D4}"/>
              </a:ext>
            </a:extLst>
          </p:cNvPr>
          <p:cNvSpPr>
            <a:spLocks noGrp="1"/>
          </p:cNvSpPr>
          <p:nvPr>
            <p:ph type="subTitle" idx="1"/>
          </p:nvPr>
        </p:nvSpPr>
        <p:spPr>
          <a:xfrm>
            <a:off x="291637" y="1758738"/>
            <a:ext cx="5372053" cy="1552873"/>
          </a:xfrm>
        </p:spPr>
        <p:txBody>
          <a:bodyPr>
            <a:normAutofit fontScale="85000" lnSpcReduction="10000"/>
          </a:bodyPr>
          <a:lstStyle/>
          <a:p>
            <a:pPr marL="11113" indent="-11113"/>
            <a:r>
              <a:rPr lang="en-US" sz="1800" dirty="0">
                <a:effectLst/>
                <a:latin typeface="Calibri" panose="020F0502020204030204" pitchFamily="34" charset="0"/>
                <a:ea typeface="Calibri" panose="020F0502020204030204" pitchFamily="34" charset="0"/>
              </a:rPr>
              <a:t>Wilson, A.B., J.M. Baker, E.A. Ainsworth, J. Andresen, J.A. Austin, J.S. Dukes, E. Gibbons, B.O. Hoppe, O.E. LeDee, J. Noel, H.A. Roop, S.A. Smith, D.P. Todey, R. Wolf, and J.D. Wood, 2023: Ch. 24. Midwest. In: </a:t>
            </a:r>
            <a:r>
              <a:rPr lang="en-US" sz="1800" i="1" dirty="0">
                <a:effectLst/>
                <a:latin typeface="Calibri" panose="020F0502020204030204" pitchFamily="34" charset="0"/>
                <a:ea typeface="Calibri" panose="020F0502020204030204" pitchFamily="34" charset="0"/>
              </a:rPr>
              <a:t>Fifth National Climate Assessment</a:t>
            </a:r>
            <a:r>
              <a:rPr lang="en-US" sz="1800" dirty="0">
                <a:effectLst/>
                <a:latin typeface="Calibri" panose="020F0502020204030204" pitchFamily="34" charset="0"/>
                <a:ea typeface="Calibri" panose="020F0502020204030204" pitchFamily="34" charset="0"/>
              </a:rPr>
              <a:t>. Crimmins, A.R., C.W. Avery, D.R. Easterling, K.E. Kunkel, B.C. Stewart, and T.K. Maycock, Eds. U.S. Global Change Research Program, Washington, DC, USA. </a:t>
            </a:r>
            <a:r>
              <a:rPr lang="en-US" sz="1800" u="sng" dirty="0">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https://doi.org/10.7930/NCA5.2023.CH24</a:t>
            </a:r>
            <a:endParaRPr lang="en-US" sz="1800" dirty="0">
              <a:effectLst/>
              <a:latin typeface="Calibri" panose="020F0502020204030204" pitchFamily="34" charset="0"/>
              <a:ea typeface="Calibri" panose="020F0502020204030204" pitchFamily="34" charset="0"/>
            </a:endParaRPr>
          </a:p>
          <a:p>
            <a:pPr marL="11113" marR="0" indent="-11113">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3" name="Text Placeholder 2">
            <a:extLst>
              <a:ext uri="{FF2B5EF4-FFF2-40B4-BE49-F238E27FC236}">
                <a16:creationId xmlns:a16="http://schemas.microsoft.com/office/drawing/2014/main" id="{D50AE8C6-B8C5-3B42-A963-402578C31B64}"/>
              </a:ext>
            </a:extLst>
          </p:cNvPr>
          <p:cNvSpPr>
            <a:spLocks noGrp="1"/>
          </p:cNvSpPr>
          <p:nvPr>
            <p:ph type="body" sz="quarter" idx="10"/>
          </p:nvPr>
        </p:nvSpPr>
        <p:spPr/>
        <p:txBody>
          <a:bodyPr/>
          <a:lstStyle/>
          <a:p>
            <a:r>
              <a:rPr lang="en-US" dirty="0"/>
              <a:t>https://nca2023.globalchange.gov/chapter/24</a:t>
            </a:r>
          </a:p>
        </p:txBody>
      </p:sp>
    </p:spTree>
    <p:extLst>
      <p:ext uri="{BB962C8B-B14F-4D97-AF65-F5344CB8AC3E}">
        <p14:creationId xmlns:p14="http://schemas.microsoft.com/office/powerpoint/2010/main" val="4013851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8D2249-4A9B-0D42-B282-88BA05D795A7}"/>
              </a:ext>
            </a:extLst>
          </p:cNvPr>
          <p:cNvSpPr>
            <a:spLocks noGrp="1"/>
          </p:cNvSpPr>
          <p:nvPr>
            <p:ph type="body" sz="quarter" idx="10"/>
          </p:nvPr>
        </p:nvSpPr>
        <p:spPr/>
        <p:txBody>
          <a:bodyPr>
            <a:normAutofit fontScale="92500" lnSpcReduction="20000"/>
          </a:bodyPr>
          <a:lstStyle/>
          <a:p>
            <a:r>
              <a:rPr lang="en-US" dirty="0"/>
              <a:t>Climate-Smart Practices May Offset Complex Climate Interactions in Agriculture</a:t>
            </a:r>
          </a:p>
        </p:txBody>
      </p:sp>
      <p:sp>
        <p:nvSpPr>
          <p:cNvPr id="5" name="Content Placeholder 4">
            <a:extLst>
              <a:ext uri="{FF2B5EF4-FFF2-40B4-BE49-F238E27FC236}">
                <a16:creationId xmlns:a16="http://schemas.microsoft.com/office/drawing/2014/main" id="{A8549770-0508-D34D-8368-46B8FA348F13}"/>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Crop production is projected to change in complex ways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medium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due to increasing extreme precipitation events and transitions between wet and dry conditions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medium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as well as intensification of crop water loss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low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Changes in precipitation extremes, timing of snowmelt, and early-spring rainfall are expected to pose greater challenges for crop and animal agriculture, including increased pest and disease transmission, muddier pastures, and further degradation of water quality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Climate-smart agriculture and other adaptation techniques provide a potential path toward environmental and economic sustainability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a:p>
            <a:pPr marL="11113" marR="0">
              <a:lnSpc>
                <a:spcPct val="115000"/>
              </a:lnSpc>
              <a:spcBef>
                <a:spcPts val="0"/>
              </a:spcBef>
              <a:spcAft>
                <a:spcPts val="600"/>
              </a:spcAft>
            </a:pPr>
            <a:endPar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13" name="Content Placeholder 12">
            <a:extLst>
              <a:ext uri="{FF2B5EF4-FFF2-40B4-BE49-F238E27FC236}">
                <a16:creationId xmlns:a16="http://schemas.microsoft.com/office/drawing/2014/main" id="{67DDF8A3-2A95-184F-F481-292D540D6DCF}"/>
              </a:ext>
            </a:extLst>
          </p:cNvPr>
          <p:cNvSpPr>
            <a:spLocks noGrp="1"/>
          </p:cNvSpPr>
          <p:nvPr>
            <p:ph sz="quarter" idx="14"/>
          </p:nvPr>
        </p:nvSpPr>
        <p:spPr>
          <a:xfrm>
            <a:off x="1920144" y="480973"/>
            <a:ext cx="573088" cy="774700"/>
          </a:xfrm>
        </p:spPr>
        <p:txBody>
          <a:bodyPr/>
          <a:lstStyle/>
          <a:p>
            <a:r>
              <a:rPr lang="en-US" dirty="0"/>
              <a:t>1</a:t>
            </a:r>
          </a:p>
        </p:txBody>
      </p:sp>
    </p:spTree>
    <p:extLst>
      <p:ext uri="{BB962C8B-B14F-4D97-AF65-F5344CB8AC3E}">
        <p14:creationId xmlns:p14="http://schemas.microsoft.com/office/powerpoint/2010/main" val="394394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89C0CC-17BD-504B-A122-66639327E9BA}"/>
              </a:ext>
            </a:extLst>
          </p:cNvPr>
          <p:cNvSpPr>
            <a:spLocks noGrp="1"/>
          </p:cNvSpPr>
          <p:nvPr>
            <p:ph type="body" sz="quarter" idx="10"/>
          </p:nvPr>
        </p:nvSpPr>
        <p:spPr/>
        <p:txBody>
          <a:bodyPr>
            <a:normAutofit fontScale="92500" lnSpcReduction="20000"/>
          </a:bodyPr>
          <a:lstStyle/>
          <a:p>
            <a:r>
              <a:rPr lang="en-US" dirty="0"/>
              <a:t>Adaptation May Ease Disruptions to Ecosystems and Their Services</a:t>
            </a:r>
          </a:p>
        </p:txBody>
      </p:sp>
      <p:sp>
        <p:nvSpPr>
          <p:cNvPr id="5" name="Content Placeholder 4">
            <a:extLst>
              <a:ext uri="{FF2B5EF4-FFF2-40B4-BE49-F238E27FC236}">
                <a16:creationId xmlns:a16="http://schemas.microsoft.com/office/drawing/2014/main" id="{5EB8CC15-8FB1-2545-851E-0CE24D6C077D}"/>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Ecosystems are already being affected by changes in extreme weather and other climate-related changes, with negative impacts on a wide range of species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Increasing incidence of flooding and drought is expected to further alter aquatic ecosystems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while terrestrial ecosystems are being reshaped by rising temperatures and decreasing snow and ice cover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Loss of ecosystem services is undermining human well-being, causing the loss of economic, cultural, and health benefits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In response, communities are adapting their cultural practices and the ways they manage the landscape, preserving and protecting ecosystems and the services they provide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low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a:p>
            <a:pPr marL="11113" marR="0">
              <a:lnSpc>
                <a:spcPct val="115000"/>
              </a:lnSpc>
              <a:spcBef>
                <a:spcPts val="0"/>
              </a:spcBef>
              <a:spcAft>
                <a:spcPts val="600"/>
              </a:spcAft>
            </a:pPr>
            <a:endPar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DFCCDE7A-AFB1-35B5-ED58-60431C95AF41}"/>
              </a:ext>
            </a:extLst>
          </p:cNvPr>
          <p:cNvSpPr>
            <a:spLocks noGrp="1"/>
          </p:cNvSpPr>
          <p:nvPr>
            <p:ph sz="quarter" idx="14"/>
          </p:nvPr>
        </p:nvSpPr>
        <p:spPr>
          <a:xfrm>
            <a:off x="1944592" y="471324"/>
            <a:ext cx="573088" cy="774700"/>
          </a:xfrm>
        </p:spPr>
        <p:txBody>
          <a:bodyPr/>
          <a:lstStyle/>
          <a:p>
            <a:r>
              <a:rPr lang="en-US" dirty="0"/>
              <a:t>2</a:t>
            </a:r>
          </a:p>
        </p:txBody>
      </p:sp>
    </p:spTree>
    <p:extLst>
      <p:ext uri="{BB962C8B-B14F-4D97-AF65-F5344CB8AC3E}">
        <p14:creationId xmlns:p14="http://schemas.microsoft.com/office/powerpoint/2010/main" val="1186620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DA7C3-4374-B746-8B91-CAFFF8F5D468}"/>
              </a:ext>
            </a:extLst>
          </p:cNvPr>
          <p:cNvSpPr>
            <a:spLocks noGrp="1"/>
          </p:cNvSpPr>
          <p:nvPr>
            <p:ph type="body" sz="quarter" idx="10"/>
          </p:nvPr>
        </p:nvSpPr>
        <p:spPr/>
        <p:txBody>
          <a:bodyPr>
            <a:normAutofit fontScale="85000" lnSpcReduction="10000"/>
          </a:bodyPr>
          <a:lstStyle/>
          <a:p>
            <a:r>
              <a:rPr lang="en-US" dirty="0"/>
              <a:t>Climate Adaptation and Mitigation Strategies Improve Individual and Community Health </a:t>
            </a:r>
          </a:p>
        </p:txBody>
      </p:sp>
      <p:sp>
        <p:nvSpPr>
          <p:cNvPr id="5" name="Content Placeholder 4">
            <a:extLst>
              <a:ext uri="{FF2B5EF4-FFF2-40B4-BE49-F238E27FC236}">
                <a16:creationId xmlns:a16="http://schemas.microsoft.com/office/drawing/2014/main" id="{FD5336AF-9E53-3848-973C-FA7F6551BC16}"/>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Climate change has wide-ranging effects on lives and livelihoods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healthcare systems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and community cohesion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These diverse impacts will require integrated, innovative response from collaborations between public health and other sectors, such as emergency management, agriculture, and urban planning. Because of historical and systemic biases, communities of color are especially vulnerable to these negative impacts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very 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Mitigation and adaptation strategies, such as expanded use of green infrastructure, heat-health early warning systems, and improved stormwater management systems, when developed in collaboration with affected communities, have the potential to improve individual and community health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a:p>
            <a:pPr marL="11113" marR="0">
              <a:lnSpc>
                <a:spcPct val="115000"/>
              </a:lnSpc>
              <a:spcBef>
                <a:spcPts val="0"/>
              </a:spcBef>
              <a:spcAft>
                <a:spcPts val="600"/>
              </a:spcAft>
            </a:pPr>
            <a:endPar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2540A740-F0CC-0D73-F328-370DCE86A3BB}"/>
              </a:ext>
            </a:extLst>
          </p:cNvPr>
          <p:cNvSpPr>
            <a:spLocks noGrp="1"/>
          </p:cNvSpPr>
          <p:nvPr>
            <p:ph sz="quarter" idx="14"/>
          </p:nvPr>
        </p:nvSpPr>
        <p:spPr>
          <a:xfrm>
            <a:off x="1944592" y="471324"/>
            <a:ext cx="573088" cy="774700"/>
          </a:xfrm>
        </p:spPr>
        <p:txBody>
          <a:bodyPr/>
          <a:lstStyle/>
          <a:p>
            <a:r>
              <a:rPr lang="en-US" dirty="0"/>
              <a:t>3</a:t>
            </a:r>
          </a:p>
        </p:txBody>
      </p:sp>
    </p:spTree>
    <p:extLst>
      <p:ext uri="{BB962C8B-B14F-4D97-AF65-F5344CB8AC3E}">
        <p14:creationId xmlns:p14="http://schemas.microsoft.com/office/powerpoint/2010/main" val="1048250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DA7C3-4374-B746-8B91-CAFFF8F5D468}"/>
              </a:ext>
            </a:extLst>
          </p:cNvPr>
          <p:cNvSpPr>
            <a:spLocks noGrp="1"/>
          </p:cNvSpPr>
          <p:nvPr>
            <p:ph type="body" sz="quarter" idx="10"/>
          </p:nvPr>
        </p:nvSpPr>
        <p:spPr/>
        <p:txBody>
          <a:bodyPr>
            <a:normAutofit fontScale="85000" lnSpcReduction="10000"/>
          </a:bodyPr>
          <a:lstStyle/>
          <a:p>
            <a:r>
              <a:rPr lang="en-US" dirty="0"/>
              <a:t>Green Infrastructure and Investment Solutions Can Address Costly Climate Change Impacts</a:t>
            </a:r>
          </a:p>
        </p:txBody>
      </p:sp>
      <p:sp>
        <p:nvSpPr>
          <p:cNvPr id="5" name="Content Placeholder 4">
            <a:extLst>
              <a:ext uri="{FF2B5EF4-FFF2-40B4-BE49-F238E27FC236}">
                <a16:creationId xmlns:a16="http://schemas.microsoft.com/office/drawing/2014/main" id="{FD5336AF-9E53-3848-973C-FA7F6551BC16}"/>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Increases in temperatures and extreme precipitation events are already challenging aging infrastructure and are expected to impair surface transportation, water navigation, and the electrical grid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medium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Shifts in the timing and intensity of rainfall are expected to disrupt transportation along major rivers and increase chronic flooding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Green infrastructure and public and private investments may mitigate losses, provide relief from heat, and offer other ways to adapt the built environment to a changing climate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a:p>
            <a:pPr marL="11113" marR="0">
              <a:lnSpc>
                <a:spcPct val="115000"/>
              </a:lnSpc>
              <a:spcBef>
                <a:spcPts val="0"/>
              </a:spcBef>
              <a:spcAft>
                <a:spcPts val="600"/>
              </a:spcAft>
            </a:pPr>
            <a:endPar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2540A740-F0CC-0D73-F328-370DCE86A3BB}"/>
              </a:ext>
            </a:extLst>
          </p:cNvPr>
          <p:cNvSpPr>
            <a:spLocks noGrp="1"/>
          </p:cNvSpPr>
          <p:nvPr>
            <p:ph sz="quarter" idx="14"/>
          </p:nvPr>
        </p:nvSpPr>
        <p:spPr>
          <a:xfrm>
            <a:off x="1944592" y="471324"/>
            <a:ext cx="573088" cy="774700"/>
          </a:xfrm>
        </p:spPr>
        <p:txBody>
          <a:bodyPr/>
          <a:lstStyle/>
          <a:p>
            <a:r>
              <a:rPr lang="en-US" dirty="0"/>
              <a:t>4</a:t>
            </a:r>
          </a:p>
        </p:txBody>
      </p:sp>
    </p:spTree>
    <p:extLst>
      <p:ext uri="{BB962C8B-B14F-4D97-AF65-F5344CB8AC3E}">
        <p14:creationId xmlns:p14="http://schemas.microsoft.com/office/powerpoint/2010/main" val="1956749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DA7C3-4374-B746-8B91-CAFFF8F5D468}"/>
              </a:ext>
            </a:extLst>
          </p:cNvPr>
          <p:cNvSpPr>
            <a:spLocks noGrp="1"/>
          </p:cNvSpPr>
          <p:nvPr>
            <p:ph type="body" sz="quarter" idx="10"/>
          </p:nvPr>
        </p:nvSpPr>
        <p:spPr/>
        <p:txBody>
          <a:bodyPr>
            <a:normAutofit fontScale="92500" lnSpcReduction="20000"/>
          </a:bodyPr>
          <a:lstStyle/>
          <a:p>
            <a:r>
              <a:rPr lang="en-US" dirty="0"/>
              <a:t>Managing Extremes Is Necessary to Minimize Impacts on Water Quality and Quantity</a:t>
            </a:r>
          </a:p>
        </p:txBody>
      </p:sp>
      <p:sp>
        <p:nvSpPr>
          <p:cNvPr id="5" name="Content Placeholder 4">
            <a:extLst>
              <a:ext uri="{FF2B5EF4-FFF2-40B4-BE49-F238E27FC236}">
                <a16:creationId xmlns:a16="http://schemas.microsoft.com/office/drawing/2014/main" id="{FD5336AF-9E53-3848-973C-FA7F6551BC16}"/>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Climate-related changes to water quantity and quality are increasing the risks to ecosystem health, adequate food production, surface water and groundwater uses, and recreation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Projected increases in droughts, floods, and runoff events across the Mississippi River basin and the Great Lakes will adversely impact ecosystems through increased erosion, harmful algal blooms, and expansion of invasive species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likely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Federal and state agencies and nongovernmental organizations are cooperating on adaptation efforts related to streamflow, water quality, and other water issues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a:p>
            <a:pPr marL="11113" marR="0">
              <a:lnSpc>
                <a:spcPct val="115000"/>
              </a:lnSpc>
              <a:spcBef>
                <a:spcPts val="0"/>
              </a:spcBef>
              <a:spcAft>
                <a:spcPts val="600"/>
              </a:spcAft>
            </a:pPr>
            <a:endPar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2540A740-F0CC-0D73-F328-370DCE86A3BB}"/>
              </a:ext>
            </a:extLst>
          </p:cNvPr>
          <p:cNvSpPr>
            <a:spLocks noGrp="1"/>
          </p:cNvSpPr>
          <p:nvPr>
            <p:ph sz="quarter" idx="14"/>
          </p:nvPr>
        </p:nvSpPr>
        <p:spPr>
          <a:xfrm>
            <a:off x="1944592" y="471324"/>
            <a:ext cx="573088" cy="774700"/>
          </a:xfrm>
        </p:spPr>
        <p:txBody>
          <a:bodyPr/>
          <a:lstStyle/>
          <a:p>
            <a:r>
              <a:rPr lang="en-US" dirty="0"/>
              <a:t>5</a:t>
            </a:r>
          </a:p>
        </p:txBody>
      </p:sp>
    </p:spTree>
    <p:extLst>
      <p:ext uri="{BB962C8B-B14F-4D97-AF65-F5344CB8AC3E}">
        <p14:creationId xmlns:p14="http://schemas.microsoft.com/office/powerpoint/2010/main" val="3504622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85E6F1-1F08-3209-9835-C8D6B5162434}"/>
              </a:ext>
            </a:extLst>
          </p:cNvPr>
          <p:cNvSpPr>
            <a:spLocks noGrp="1"/>
          </p:cNvSpPr>
          <p:nvPr>
            <p:ph type="title"/>
          </p:nvPr>
        </p:nvSpPr>
        <p:spPr/>
        <p:txBody>
          <a:bodyPr>
            <a:normAutofit fontScale="90000"/>
          </a:bodyPr>
          <a:lstStyle/>
          <a:p>
            <a:r>
              <a:rPr lang="en-US" dirty="0"/>
              <a:t>Figure 24.1. The frequency of wet–dry and dry-wet transitions across the Midwest is projected to increase by late century (2071–2100). </a:t>
            </a:r>
          </a:p>
        </p:txBody>
      </p:sp>
      <p:pic>
        <p:nvPicPr>
          <p:cNvPr id="4" name="Content Placeholder 3">
            <a:extLst>
              <a:ext uri="{FF2B5EF4-FFF2-40B4-BE49-F238E27FC236}">
                <a16:creationId xmlns:a16="http://schemas.microsoft.com/office/drawing/2014/main" id="{FDA9867B-C39B-DFB3-1AE8-F97949795F9B}"/>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444953" y="1007487"/>
            <a:ext cx="8254093" cy="3305098"/>
          </a:xfrm>
          <a:prstGeom prst="rect">
            <a:avLst/>
          </a:prstGeom>
        </p:spPr>
      </p:pic>
    </p:spTree>
    <p:extLst>
      <p:ext uri="{BB962C8B-B14F-4D97-AF65-F5344CB8AC3E}">
        <p14:creationId xmlns:p14="http://schemas.microsoft.com/office/powerpoint/2010/main" val="105205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374052-FCF0-8EF2-CA2C-3092CBCC0C0F}"/>
              </a:ext>
            </a:extLst>
          </p:cNvPr>
          <p:cNvSpPr>
            <a:spLocks noGrp="1"/>
          </p:cNvSpPr>
          <p:nvPr>
            <p:ph type="title"/>
          </p:nvPr>
        </p:nvSpPr>
        <p:spPr>
          <a:xfrm>
            <a:off x="628649" y="5398403"/>
            <a:ext cx="7886700" cy="918121"/>
          </a:xfrm>
        </p:spPr>
        <p:txBody>
          <a:bodyPr>
            <a:normAutofit fontScale="90000"/>
          </a:bodyPr>
          <a:lstStyle/>
          <a:p>
            <a:r>
              <a:rPr lang="en-US" dirty="0"/>
              <a:t>Figure 24.2. Early warmth and flowering followed by freezing temperatures in the spring poses risks to perennial and annual crops.</a:t>
            </a:r>
          </a:p>
        </p:txBody>
      </p:sp>
      <p:pic>
        <p:nvPicPr>
          <p:cNvPr id="4" name="Content Placeholder 3">
            <a:extLst>
              <a:ext uri="{FF2B5EF4-FFF2-40B4-BE49-F238E27FC236}">
                <a16:creationId xmlns:a16="http://schemas.microsoft.com/office/drawing/2014/main" id="{006D526E-EEF0-2DA6-29E1-77E270D26C07}"/>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578076" y="268312"/>
            <a:ext cx="5987845" cy="4840175"/>
          </a:xfrm>
          <a:prstGeom prst="rect">
            <a:avLst/>
          </a:prstGeom>
        </p:spPr>
      </p:pic>
    </p:spTree>
    <p:extLst>
      <p:ext uri="{BB962C8B-B14F-4D97-AF65-F5344CB8AC3E}">
        <p14:creationId xmlns:p14="http://schemas.microsoft.com/office/powerpoint/2010/main" val="6547550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B9C8E70C-1032-8747-A046-548402C5172B}" vid="{6A8C401A-7EE4-7A48-906C-36A885B8D2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8132</TotalTime>
  <Words>3377</Words>
  <Application>Microsoft Macintosh PowerPoint</Application>
  <PresentationFormat>On-screen Show (4:3)</PresentationFormat>
  <Paragraphs>98</Paragraphs>
  <Slides>22</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Figtree</vt:lpstr>
      <vt:lpstr>Monaco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Figure 24.1. The frequency of wet–dry and dry-wet transitions across the Midwest is projected to increase by late century (2071–2100). </vt:lpstr>
      <vt:lpstr>Figure 24.2. Early warmth and flowering followed by freezing temperatures in the spring poses risks to perennial and annual crops.</vt:lpstr>
      <vt:lpstr>Figure 24.3. Last spring freezes are occurring earlier over most of the Midwest region.</vt:lpstr>
      <vt:lpstr>Figure 24.4. Climate-smart agricultural strategies may have adaptation and mitigation advantages that balance agricultural needs and environmental impacts. </vt:lpstr>
      <vt:lpstr>Figure 24.5. Extreme precipitation events have adverse impacts on aquatic and terrestrial ecosystems, human health, infrastructure, and economies. Conservation and management strategies can help moderate these impacts.</vt:lpstr>
      <vt:lpstr>Figure 24.6. Rising winter temperatures are decreasing inland lake ice cover and the associated ecosystem services, benefits, and activities it provides.</vt:lpstr>
      <vt:lpstr>Figure 24.7. Wildfire smoke from both local and distant sources threatens human health. </vt:lpstr>
      <vt:lpstr>Figure 24.8. Lyme disease incidence has increased across the Midwest.</vt:lpstr>
      <vt:lpstr>Figure 24.9. Innovative design of coastal infrastructure, such as the Ashtabula Port, allows the built environment to deliver social and environmental services.</vt:lpstr>
      <vt:lpstr>Figure 24.10. Climate change–related factors contribute to dam failure, with cascading impacts on the built environment.</vt:lpstr>
      <vt:lpstr>Figure 24.11. Projected changes in cumulative local runoff will lead to increased flooding susceptibility in winter and spring with, increased flash drought potential in summer. </vt:lpstr>
      <vt:lpstr>Figure 24.12. Vulnerability to disruptions in water quality and quantity varies by location, depending on the primary source of water for drinking and other uses. </vt:lpstr>
      <vt:lpstr>Figure 24.13. Summer surface water temperatures have been increasing for Lakes Superior, Michigan, Huron, and Erie since the late 1970s.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Bennett, Natalie</dc:creator>
  <cp:lastModifiedBy>Ciara Lemery</cp:lastModifiedBy>
  <cp:revision>105</cp:revision>
  <dcterms:created xsi:type="dcterms:W3CDTF">2018-11-06T19:06:29Z</dcterms:created>
  <dcterms:modified xsi:type="dcterms:W3CDTF">2023-12-01T17:12:29Z</dcterms:modified>
</cp:coreProperties>
</file>