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sldIdLst>
    <p:sldId id="282" r:id="rId2"/>
    <p:sldId id="256" r:id="rId3"/>
    <p:sldId id="257" r:id="rId4"/>
    <p:sldId id="258" r:id="rId5"/>
    <p:sldId id="259" r:id="rId6"/>
    <p:sldId id="289" r:id="rId7"/>
    <p:sldId id="292" r:id="rId8"/>
    <p:sldId id="283" r:id="rId9"/>
    <p:sldId id="284" r:id="rId10"/>
    <p:sldId id="285" r:id="rId11"/>
    <p:sldId id="286" r:id="rId12"/>
    <p:sldId id="287" r:id="rId13"/>
    <p:sldId id="288" r:id="rId14"/>
    <p:sldId id="290" r:id="rId15"/>
    <p:sldId id="291" r:id="rId16"/>
    <p:sldId id="293" r:id="rId17"/>
    <p:sldId id="263"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8" autoAdjust="0"/>
    <p:restoredTop sz="81962" autoAdjust="0"/>
  </p:normalViewPr>
  <p:slideViewPr>
    <p:cSldViewPr snapToGrid="0" snapToObjects="1" showGuides="1">
      <p:cViewPr varScale="1">
        <p:scale>
          <a:sx n="88" d="100"/>
          <a:sy n="88" d="100"/>
        </p:scale>
        <p:origin x="191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dirty="0"/>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Data from the states of California, Arizona, Colorado, and New Mexico show that approximately half (about 50%) of vegetation type change (e.g., forests transiting to shrublands or grasslands) is a function of high-severity fire. Adapted from Guiterman et al. 2022(Guiterman et al. 2022)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dirty="0"/>
          </a:p>
        </p:txBody>
      </p:sp>
    </p:spTree>
    <p:extLst>
      <p:ext uri="{BB962C8B-B14F-4D97-AF65-F5344CB8AC3E}">
        <p14:creationId xmlns:p14="http://schemas.microsoft.com/office/powerpoint/2010/main" val="427822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dirty="0"/>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Indicators track the impacts of climate change on the atmosphere; ice, snow, and water; ocean and coast; and land and ecosystems, as well as adaptation and mitigation efforts. Monitoring these indicators helps us understand how impacts are experienced and how to adapt to risks. See Appendix 4 for more Indicators. Figure credit: Arizona State University. See figure metadata for additional contributors.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dirty="0"/>
          </a:p>
        </p:txBody>
      </p:sp>
    </p:spTree>
    <p:extLst>
      <p:ext uri="{BB962C8B-B14F-4D97-AF65-F5344CB8AC3E}">
        <p14:creationId xmlns:p14="http://schemas.microsoft.com/office/powerpoint/2010/main" val="297784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maps show projected average mid-21st-century (2036–2065; top row) and late-21st-century (2070–2099; bottom row) differences in annual soil moisture, snow water equivalent (the amount of water contained within the snowpack), and runoff over the Southwest region relative to the baseline period, 1991–2020. The data in these maps come from a land-surface hydrological model that simulates different parts of the water and energy balance. The model takes temperature and precipitation data from an ensemble of downscaled Coupled Model Intercomparison Project, Phase 5 (CMIP5) global climate models using an intermediate scenario (RCP4.5)(Pierce 2023) to create future projections of soil moisture, snow water equivalent, and runoff.(Vano et al. 2020) Warming temperatures and precipitation variability are expected to reduce snow water equivalent and alter trends in soil moisture and annual runoff (KM 4.1). The historical record shows that the climatology of 1991–2020 was substantially warmer than the climatology of preceding 30-year periods. Thus, the areas of projected lower soil moisture, snow water equivalent, and runoff in this figure, especially at higher elevations, present marked deficits in comparison to 30-year periods in the 20th century. There are also areas of projected increases in soil moisture and runoff. Some CMIP5 global climate models project increased precipitation over parts of the Southwest, and when these are included in calculating average soil moisture or runoff, the result indicates wetter conditions in some locations, predominantly in Nevada, Utah, southwest Arizona, and southeast California. For more detail on variability, Figures 4.5, 4.6, and 4.7 show data from the same source that illustrate the wet to dry range of projections for the mid-21st century. Figure credit: New Mexico State University; Arizona State University; University of Nevada, Reno;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205021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Lake Mead, the largest reservoir in the US, supplies water to tens of millions of people across the Southwest; irrigates millions of acres of agricultural land; supports biodiversity, cultural heritage, ecosystems, and ecosystem services; and provides recreational opportunities. From 2000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to 2022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water levels in Lake Mead declined from 98% to just 27% of its capacity, as shown in these satellite images. Satellite images: NASA Earth Observatory.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315349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2014–2016 Pacific marine heatwave (MHW) was unusually long and resulted in a variety of impacts for the southwest California coast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This MHW was followed by less extensive events in 2018 and 2019–2020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While impacts like this can be expected to continue, they demonstrate the need and potential for adaptive management and mitigation through an integrated ecosystem approach to managing marine habitats and fisheries. EEZ refers to exclusive economic zone. Figure credit: University of California, Santa Barbara; California Department of Transportation;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122935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maps show the projected flood risk from 3 feet of sea level rise (SLR), as well as risks to critical infrastructure and surrounding communities, for the San Francisco Bay Area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row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the coastline from Los Angeles to San Diego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Panels in the left column show transportation infrastructure threatened by flooding with 3 feet of SLR, while those in the right column show the number of hazardous facilities (indicated by circles) and census tracts at risk of flooding, with purple shading indicating the fraction of population in each census tract with income below the poverty level. Flooding from SLR will impact major transportation infrastructure along the coast; given the locations of hazardous facilities and their overlap with lower-income communities, this flooding will have disproportionate impacts on these communities. Flood risk from SLR is consistent with an Intermediate scenario in the year 2100.(Sweet et al. 2022) Transportation infrastructure includes major airports, highways, and railways. Hazardous facility categories defined by EPA include manufacturing plants, power transmission plants and substations, natural gas pipelines, refineries and oil and gas wells, waste management facilities, landfills and incinerators, and animal operations. Figure credit: Eagle Rock Analytics.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dirty="0"/>
          </a:p>
        </p:txBody>
      </p:sp>
    </p:spTree>
    <p:extLst>
      <p:ext uri="{BB962C8B-B14F-4D97-AF65-F5344CB8AC3E}">
        <p14:creationId xmlns:p14="http://schemas.microsoft.com/office/powerpoint/2010/main" val="423889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Climate change impacts to the Southwest’s agriculture include longer growing seasons, a northward shift in plant hardiness zones, expanded areas of heat stress, and h</a:t>
            </a:r>
            <a:r>
              <a:rPr lang="en-US" sz="18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igher rates of evapotranspiration, increasing demand for fresh water for irrigation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Monitoring the indicators helps us understand how impacts are experienced and how to adapt to risks. Figure credit: New Mexico State University and Utah State University. See figure metadata for additional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dirty="0"/>
          </a:p>
        </p:txBody>
      </p:sp>
    </p:spTree>
    <p:extLst>
      <p:ext uri="{BB962C8B-B14F-4D97-AF65-F5344CB8AC3E}">
        <p14:creationId xmlns:p14="http://schemas.microsoft.com/office/powerpoint/2010/main" val="363543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he ability to perform work outside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—as measured by physical work capacity (PWC)—</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will decline across large swaths of the Southwest due to heat exposure throughout the century, with the greatest declines expected in southwest Arizona, southeast California, and California’s Central Valley. These impacts on outdoor work will affect agricultural output, as well as earning ability for workers. </a:t>
            </a:r>
            <a:r>
              <a:rPr lang="en-US" sz="1800" dirty="0">
                <a:solidFill>
                  <a:srgbClr val="212121"/>
                </a:solidFill>
                <a:effectLst/>
                <a:latin typeface="Calibri" panose="020F0502020204030204" pitchFamily="34" charset="0"/>
                <a:ea typeface="Arial" panose="020B0604020202020204" pitchFamily="34" charset="0"/>
                <a:cs typeface="Calibri" panose="020F0502020204030204" pitchFamily="34" charset="0"/>
              </a:rPr>
              <a:t>PWC has a range of 100% (no loss of work capacity) to 0% (complete loss). The maps display the proportion of days in the third quarter (July to September) in which PWC is less than 75%. In historical conditions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212121"/>
                </a:solidFill>
                <a:effectLst/>
                <a:latin typeface="Calibri" panose="020F0502020204030204" pitchFamily="34" charset="0"/>
                <a:ea typeface="Arial" panose="020B0604020202020204" pitchFamily="34" charset="0"/>
                <a:cs typeface="Calibri" panose="020F0502020204030204" pitchFamily="34" charset="0"/>
              </a:rPr>
              <a:t>), a few locations in southern Arizona had PWC values less than 75% for half of the quarter.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212121"/>
                </a:solidFill>
                <a:effectLst/>
                <a:latin typeface="Calibri" panose="020F0502020204030204" pitchFamily="34" charset="0"/>
                <a:ea typeface="Arial" panose="020B0604020202020204" pitchFamily="34" charset="0"/>
                <a:cs typeface="Calibri" panose="020F0502020204030204" pitchFamily="34" charset="0"/>
              </a:rPr>
              <a:t>) Under a very high scenario (SSP5-8.5) by end of century, most of southern Arizona, southeast California, and some of California’s Central Valley are projected to have less than 75% work capacity for all days in the third quarter.</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This daily labor loss is calculated based on a given heat load (temperature, humidity, and solar radiation) compared to temperate conditions where there is no thermal effect on work output. To provide a full range of potential impacts, maps are based on representative years for (a) historical/early century (1991–2010);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midcentury (2041–2060, SSP1-2.6 [low scenario]);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midcentury (2041–2060, SSP5-8.5 [very high scenario]); and (d) end of century (2081–2100, SSP5-8.5). Estimates are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based</a:t>
            </a:r>
            <a:r>
              <a:rPr lang="en-GB"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on an individual performing moderate to heavy agricultural work outdoors over a daytime shift (about 7 hours). The PWC is an empirical estimate based on human physiological chamber studies quantifying how PWC changes with the environment heat load based on the wet-bulb globe temperature.(Foster et al. 2022; Foster et al. 2021, 2022; Smallcombe et al. 2022)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Land areas in white had no crops in the early 21st century. Figure credit: University of Illinois–Urbana Champaign and Arizona State University.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dirty="0"/>
          </a:p>
        </p:txBody>
      </p:sp>
    </p:spTree>
    <p:extLst>
      <p:ext uri="{BB962C8B-B14F-4D97-AF65-F5344CB8AC3E}">
        <p14:creationId xmlns:p14="http://schemas.microsoft.com/office/powerpoint/2010/main" val="307405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 shows community resilience estimates (CREs) for the Southwest. Community resilience is the capacity of individuals and households to absorb, endure, and recover from the health, social, and economic impacts of a disaster. Individual and household characteristics from the 2019 American Community Survey were modeled, in combination with data from the Population Estimates Program, to create the CREs at the county level. Darker shading indicates a higher proportion of the population at risk. Adapted from US Census Bureau 2021.(U.S. Census Bureau 2021)</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dirty="0"/>
          </a:p>
        </p:txBody>
      </p:sp>
    </p:spTree>
    <p:extLst>
      <p:ext uri="{BB962C8B-B14F-4D97-AF65-F5344CB8AC3E}">
        <p14:creationId xmlns:p14="http://schemas.microsoft.com/office/powerpoint/2010/main" val="24520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Tree>
    <p:extLst>
      <p:ext uri="{BB962C8B-B14F-4D97-AF65-F5344CB8AC3E}">
        <p14:creationId xmlns:p14="http://schemas.microsoft.com/office/powerpoint/2010/main" val="18822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2663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Tree>
    <p:extLst>
      <p:ext uri="{BB962C8B-B14F-4D97-AF65-F5344CB8AC3E}">
        <p14:creationId xmlns:p14="http://schemas.microsoft.com/office/powerpoint/2010/main" val="3224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28  |  Fifth National Climate Assessment  |  nca2023.globalchange.gov</a:t>
            </a:r>
          </a:p>
        </p:txBody>
      </p:sp>
    </p:spTree>
    <p:extLst>
      <p:ext uri="{BB962C8B-B14F-4D97-AF65-F5344CB8AC3E}">
        <p14:creationId xmlns:p14="http://schemas.microsoft.com/office/powerpoint/2010/main" val="319880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7930/NCA5.2023.CH28"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https://nca2023.globalchange.gov/chapter/28</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1026" name="Picture 2">
            <a:extLst>
              <a:ext uri="{FF2B5EF4-FFF2-40B4-BE49-F238E27FC236}">
                <a16:creationId xmlns:a16="http://schemas.microsoft.com/office/drawing/2014/main" id="{991E99CD-BFD1-6DE4-AF64-9B1A98E191A5}"/>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25D5B6-B5E8-002D-0EA2-43700AB2AE4D}"/>
              </a:ext>
            </a:extLst>
          </p:cNvPr>
          <p:cNvSpPr>
            <a:spLocks noGrp="1"/>
          </p:cNvSpPr>
          <p:nvPr>
            <p:ph type="title"/>
          </p:nvPr>
        </p:nvSpPr>
        <p:spPr/>
        <p:txBody>
          <a:bodyPr/>
          <a:lstStyle/>
          <a:p>
            <a:r>
              <a:rPr lang="en-US" dirty="0"/>
              <a:t>Figure 28.3. Lake Mead water levels have declined, with potential water supply implications for millions of people.</a:t>
            </a:r>
          </a:p>
        </p:txBody>
      </p:sp>
      <p:pic>
        <p:nvPicPr>
          <p:cNvPr id="4" name="Content Placeholder 3">
            <a:extLst>
              <a:ext uri="{FF2B5EF4-FFF2-40B4-BE49-F238E27FC236}">
                <a16:creationId xmlns:a16="http://schemas.microsoft.com/office/drawing/2014/main" id="{EDA7973D-1CE7-BB84-B429-A54C135C7CB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49124" y="560864"/>
            <a:ext cx="8445752" cy="4361656"/>
          </a:xfrm>
          <a:prstGeom prst="rect">
            <a:avLst/>
          </a:prstGeom>
        </p:spPr>
      </p:pic>
    </p:spTree>
    <p:extLst>
      <p:ext uri="{BB962C8B-B14F-4D97-AF65-F5344CB8AC3E}">
        <p14:creationId xmlns:p14="http://schemas.microsoft.com/office/powerpoint/2010/main" val="18095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E8DF4A-EF9C-67C3-0BC2-723DE1E4735E}"/>
              </a:ext>
            </a:extLst>
          </p:cNvPr>
          <p:cNvSpPr>
            <a:spLocks noGrp="1"/>
          </p:cNvSpPr>
          <p:nvPr>
            <p:ph type="title"/>
          </p:nvPr>
        </p:nvSpPr>
        <p:spPr/>
        <p:txBody>
          <a:bodyPr>
            <a:normAutofit fontScale="90000"/>
          </a:bodyPr>
          <a:lstStyle/>
          <a:p>
            <a:r>
              <a:rPr lang="en-US" dirty="0"/>
              <a:t>Figure 28.4. Pacific marine heatwaves have had coast-wide impacts on ecosystems and fisheries. </a:t>
            </a:r>
          </a:p>
        </p:txBody>
      </p:sp>
      <p:pic>
        <p:nvPicPr>
          <p:cNvPr id="4" name="Content Placeholder 3">
            <a:extLst>
              <a:ext uri="{FF2B5EF4-FFF2-40B4-BE49-F238E27FC236}">
                <a16:creationId xmlns:a16="http://schemas.microsoft.com/office/drawing/2014/main" id="{A5B9F97E-1612-E523-4351-C9EE87FCD807}"/>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715963"/>
            <a:ext cx="5224462" cy="5224462"/>
          </a:xfrm>
          <a:prstGeom prst="rect">
            <a:avLst/>
          </a:prstGeom>
        </p:spPr>
      </p:pic>
    </p:spTree>
    <p:extLst>
      <p:ext uri="{BB962C8B-B14F-4D97-AF65-F5344CB8AC3E}">
        <p14:creationId xmlns:p14="http://schemas.microsoft.com/office/powerpoint/2010/main" val="203384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D5E6C-3AB1-92C6-C122-7CC772BB446C}"/>
              </a:ext>
            </a:extLst>
          </p:cNvPr>
          <p:cNvSpPr>
            <a:spLocks noGrp="1"/>
          </p:cNvSpPr>
          <p:nvPr>
            <p:ph type="title"/>
          </p:nvPr>
        </p:nvSpPr>
        <p:spPr>
          <a:xfrm>
            <a:off x="446961" y="457200"/>
            <a:ext cx="2949178" cy="3093720"/>
          </a:xfrm>
        </p:spPr>
        <p:txBody>
          <a:bodyPr>
            <a:normAutofit fontScale="90000"/>
          </a:bodyPr>
          <a:lstStyle/>
          <a:p>
            <a:r>
              <a:rPr lang="en-US" dirty="0"/>
              <a:t>Figure 28.5. Flooding from sea level rise is expected to affect transportation infrastructure and communities along the California coast, with disproportionate impacts on lower-income communities.</a:t>
            </a:r>
          </a:p>
        </p:txBody>
      </p:sp>
      <p:pic>
        <p:nvPicPr>
          <p:cNvPr id="4" name="Content Placeholder 3">
            <a:extLst>
              <a:ext uri="{FF2B5EF4-FFF2-40B4-BE49-F238E27FC236}">
                <a16:creationId xmlns:a16="http://schemas.microsoft.com/office/drawing/2014/main" id="{994D35C8-48AD-BBC4-D2AA-D1926FDCD4F7}"/>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615493"/>
            <a:ext cx="5224462" cy="5425402"/>
          </a:xfrm>
          <a:prstGeom prst="rect">
            <a:avLst/>
          </a:prstGeom>
        </p:spPr>
      </p:pic>
    </p:spTree>
    <p:extLst>
      <p:ext uri="{BB962C8B-B14F-4D97-AF65-F5344CB8AC3E}">
        <p14:creationId xmlns:p14="http://schemas.microsoft.com/office/powerpoint/2010/main" val="416407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93D5B-A10D-A7A7-60BA-123124D8551E}"/>
              </a:ext>
            </a:extLst>
          </p:cNvPr>
          <p:cNvSpPr>
            <a:spLocks noGrp="1"/>
          </p:cNvSpPr>
          <p:nvPr>
            <p:ph type="title"/>
          </p:nvPr>
        </p:nvSpPr>
        <p:spPr/>
        <p:txBody>
          <a:bodyPr>
            <a:normAutofit fontScale="90000"/>
          </a:bodyPr>
          <a:lstStyle/>
          <a:p>
            <a:r>
              <a:rPr lang="en-US" dirty="0"/>
              <a:t>Figure 28.6. Monitoring indicators of climate impacts on agriculture can improve understanding and help with adaptation efforts. </a:t>
            </a:r>
          </a:p>
        </p:txBody>
      </p:sp>
      <p:pic>
        <p:nvPicPr>
          <p:cNvPr id="4" name="Content Placeholder 3">
            <a:extLst>
              <a:ext uri="{FF2B5EF4-FFF2-40B4-BE49-F238E27FC236}">
                <a16:creationId xmlns:a16="http://schemas.microsoft.com/office/drawing/2014/main" id="{924CDFF7-4C35-061F-A309-37EB17522D6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143000" y="578644"/>
            <a:ext cx="6858000" cy="4343400"/>
          </a:xfrm>
          <a:prstGeom prst="rect">
            <a:avLst/>
          </a:prstGeom>
        </p:spPr>
      </p:pic>
    </p:spTree>
    <p:extLst>
      <p:ext uri="{BB962C8B-B14F-4D97-AF65-F5344CB8AC3E}">
        <p14:creationId xmlns:p14="http://schemas.microsoft.com/office/powerpoint/2010/main" val="113109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45C80-E55B-0CB9-EC74-8A28E248E651}"/>
              </a:ext>
            </a:extLst>
          </p:cNvPr>
          <p:cNvSpPr>
            <a:spLocks noGrp="1"/>
          </p:cNvSpPr>
          <p:nvPr>
            <p:ph type="title"/>
          </p:nvPr>
        </p:nvSpPr>
        <p:spPr>
          <a:xfrm>
            <a:off x="446961" y="457200"/>
            <a:ext cx="2949178" cy="2773680"/>
          </a:xfrm>
        </p:spPr>
        <p:txBody>
          <a:bodyPr>
            <a:normAutofit fontScale="90000"/>
          </a:bodyPr>
          <a:lstStyle/>
          <a:p>
            <a:r>
              <a:rPr lang="en-US" dirty="0"/>
              <a:t>Figure 28.7. With extreme heat events expected to increase in frequency and severity, the ability to perform work outside is projected to decline across parts of the Southwest.</a:t>
            </a:r>
          </a:p>
        </p:txBody>
      </p:sp>
      <p:pic>
        <p:nvPicPr>
          <p:cNvPr id="4" name="Content Placeholder 3">
            <a:extLst>
              <a:ext uri="{FF2B5EF4-FFF2-40B4-BE49-F238E27FC236}">
                <a16:creationId xmlns:a16="http://schemas.microsoft.com/office/drawing/2014/main" id="{CA3E7E7D-0F2A-1507-98C9-3C8E1F92887A}"/>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74269" y="623094"/>
            <a:ext cx="5143500" cy="5410200"/>
          </a:xfrm>
          <a:prstGeom prst="rect">
            <a:avLst/>
          </a:prstGeom>
        </p:spPr>
      </p:pic>
    </p:spTree>
    <p:extLst>
      <p:ext uri="{BB962C8B-B14F-4D97-AF65-F5344CB8AC3E}">
        <p14:creationId xmlns:p14="http://schemas.microsoft.com/office/powerpoint/2010/main" val="111356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F21AF-273A-19D3-9B1E-5DD1EBC54F7A}"/>
              </a:ext>
            </a:extLst>
          </p:cNvPr>
          <p:cNvSpPr>
            <a:spLocks noGrp="1"/>
          </p:cNvSpPr>
          <p:nvPr>
            <p:ph type="title"/>
          </p:nvPr>
        </p:nvSpPr>
        <p:spPr>
          <a:xfrm>
            <a:off x="446961" y="457200"/>
            <a:ext cx="2949178" cy="2545080"/>
          </a:xfrm>
        </p:spPr>
        <p:txBody>
          <a:bodyPr>
            <a:normAutofit fontScale="90000"/>
          </a:bodyPr>
          <a:lstStyle/>
          <a:p>
            <a:r>
              <a:rPr lang="en-US" dirty="0"/>
              <a:t>Figure 28.8. Communities with higher socioeconomic risk factors are expected to be less resilient in the event of climate and weather disasters. </a:t>
            </a:r>
          </a:p>
        </p:txBody>
      </p:sp>
      <p:pic>
        <p:nvPicPr>
          <p:cNvPr id="4" name="Content Placeholder 3">
            <a:extLst>
              <a:ext uri="{FF2B5EF4-FFF2-40B4-BE49-F238E27FC236}">
                <a16:creationId xmlns:a16="http://schemas.microsoft.com/office/drawing/2014/main" id="{443EF70B-7841-A49C-38E4-F95EB77F0419}"/>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bwMode="auto">
          <a:xfrm>
            <a:off x="3896519" y="718344"/>
            <a:ext cx="4699000" cy="5219700"/>
          </a:xfrm>
          <a:prstGeom prst="rect">
            <a:avLst/>
          </a:prstGeom>
          <a:noFill/>
          <a:ln>
            <a:noFill/>
          </a:ln>
        </p:spPr>
      </p:pic>
    </p:spTree>
    <p:extLst>
      <p:ext uri="{BB962C8B-B14F-4D97-AF65-F5344CB8AC3E}">
        <p14:creationId xmlns:p14="http://schemas.microsoft.com/office/powerpoint/2010/main" val="101768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D6B4D-822F-DACA-1AEF-ECA62A2EFD43}"/>
              </a:ext>
            </a:extLst>
          </p:cNvPr>
          <p:cNvSpPr>
            <a:spLocks noGrp="1"/>
          </p:cNvSpPr>
          <p:nvPr>
            <p:ph type="title"/>
          </p:nvPr>
        </p:nvSpPr>
        <p:spPr/>
        <p:txBody>
          <a:bodyPr/>
          <a:lstStyle/>
          <a:p>
            <a:r>
              <a:rPr lang="en-US" dirty="0"/>
              <a:t>Figure 28.9. Climate change is leading to larger and hotter fires and resulting in shifts in vegetation. </a:t>
            </a:r>
          </a:p>
        </p:txBody>
      </p:sp>
      <p:pic>
        <p:nvPicPr>
          <p:cNvPr id="4" name="Content Placeholder 3">
            <a:extLst>
              <a:ext uri="{FF2B5EF4-FFF2-40B4-BE49-F238E27FC236}">
                <a16:creationId xmlns:a16="http://schemas.microsoft.com/office/drawing/2014/main" id="{78B7FD3F-3BF1-0A8A-F998-2594438163BB}"/>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143000" y="578644"/>
            <a:ext cx="6858000" cy="4343400"/>
          </a:xfrm>
          <a:prstGeom prst="rect">
            <a:avLst/>
          </a:prstGeom>
        </p:spPr>
      </p:pic>
    </p:spTree>
    <p:extLst>
      <p:ext uri="{BB962C8B-B14F-4D97-AF65-F5344CB8AC3E}">
        <p14:creationId xmlns:p14="http://schemas.microsoft.com/office/powerpoint/2010/main" val="68401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lnSpcReduction="10000"/>
          </a:bodyPr>
          <a:lstStyle/>
          <a:p>
            <a:pPr marL="12700">
              <a:lnSpc>
                <a:spcPct val="110000"/>
              </a:lnSpc>
              <a:spcAft>
                <a:spcPts val="300"/>
              </a:spcAft>
            </a:pPr>
            <a:r>
              <a:rPr lang="en-US" sz="1100" b="1" dirty="0">
                <a:solidFill>
                  <a:srgbClr val="209DBC"/>
                </a:solidFill>
              </a:rPr>
              <a:t>Federal Coordinating Lead Author</a:t>
            </a:r>
          </a:p>
          <a:p>
            <a:pPr marL="12700">
              <a:lnSpc>
                <a:spcPct val="110000"/>
              </a:lnSpc>
              <a:spcAft>
                <a:spcPts val="300"/>
              </a:spcAft>
            </a:pPr>
            <a:r>
              <a:rPr lang="en-US" sz="1100" b="1" dirty="0"/>
              <a:t>Emile H. Elias</a:t>
            </a:r>
            <a:r>
              <a:rPr lang="en-US" sz="1100" dirty="0"/>
              <a:t>, USDA Agricultural Research Service, Southwest Climate Hub</a:t>
            </a:r>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Lead	</a:t>
            </a:r>
          </a:p>
          <a:p>
            <a:pPr marL="12700">
              <a:lnSpc>
                <a:spcPct val="110000"/>
              </a:lnSpc>
              <a:spcAft>
                <a:spcPts val="300"/>
              </a:spcAft>
            </a:pPr>
            <a:r>
              <a:rPr lang="en-US" sz="1100" b="1" dirty="0"/>
              <a:t>Dave D. White</a:t>
            </a:r>
            <a:r>
              <a:rPr lang="en-US" sz="1100" dirty="0"/>
              <a:t>, Arizona State University</a:t>
            </a:r>
          </a:p>
          <a:p>
            <a:pPr marL="12700">
              <a:lnSpc>
                <a:spcPct val="110000"/>
              </a:lnSpc>
              <a:spcAft>
                <a:spcPts val="300"/>
              </a:spcAft>
            </a:pPr>
            <a:endParaRPr lang="en-US" sz="1100" b="1" dirty="0"/>
          </a:p>
          <a:p>
            <a:pPr marL="12700">
              <a:lnSpc>
                <a:spcPct val="110000"/>
              </a:lnSpc>
              <a:spcAft>
                <a:spcPts val="300"/>
              </a:spcAft>
            </a:pPr>
            <a:r>
              <a:rPr lang="en-US" sz="1100" b="1" dirty="0">
                <a:solidFill>
                  <a:srgbClr val="209DBC"/>
                </a:solidFill>
              </a:rPr>
              <a:t>Agency Chapter Lead Author</a:t>
            </a:r>
          </a:p>
          <a:p>
            <a:pPr marL="12700">
              <a:lnSpc>
                <a:spcPct val="110000"/>
              </a:lnSpc>
              <a:spcAft>
                <a:spcPts val="300"/>
              </a:spcAft>
            </a:pPr>
            <a:r>
              <a:rPr lang="en-US" sz="1100" b="1" dirty="0"/>
              <a:t>Kathryn A. Thomas</a:t>
            </a:r>
            <a:r>
              <a:rPr lang="en-US" sz="1100" dirty="0"/>
              <a:t>, US Geological Survey, Southwest Biological Science Center</a:t>
            </a:r>
            <a:endParaRPr lang="en-US" sz="1100" b="1" dirty="0"/>
          </a:p>
          <a:p>
            <a:pPr marL="12700">
              <a:lnSpc>
                <a:spcPct val="110000"/>
              </a:lnSpc>
              <a:spcAft>
                <a:spcPts val="300"/>
              </a:spcAft>
            </a:pPr>
            <a:endParaRPr lang="en-US" sz="1100" dirty="0"/>
          </a:p>
          <a:p>
            <a:pPr marL="12700">
              <a:lnSpc>
                <a:spcPct val="110000"/>
              </a:lnSpc>
              <a:spcAft>
                <a:spcPts val="300"/>
              </a:spcAft>
            </a:pPr>
            <a:r>
              <a:rPr lang="en-US" sz="1100" b="1" dirty="0">
                <a:solidFill>
                  <a:srgbClr val="209DBC"/>
                </a:solidFill>
              </a:rPr>
              <a:t>Chapter Authors	</a:t>
            </a:r>
          </a:p>
          <a:p>
            <a:pPr marL="12700">
              <a:lnSpc>
                <a:spcPct val="110000"/>
              </a:lnSpc>
              <a:spcAft>
                <a:spcPts val="300"/>
              </a:spcAft>
            </a:pPr>
            <a:r>
              <a:rPr lang="en-US" sz="1100" b="1" dirty="0"/>
              <a:t>Cristina E. Bradatan</a:t>
            </a:r>
            <a:r>
              <a:rPr lang="en-US" sz="1100" dirty="0"/>
              <a:t>, US Census Bureau, International Programs Center</a:t>
            </a:r>
          </a:p>
          <a:p>
            <a:pPr marL="12700">
              <a:lnSpc>
                <a:spcPct val="110000"/>
              </a:lnSpc>
              <a:spcAft>
                <a:spcPts val="300"/>
              </a:spcAft>
            </a:pPr>
            <a:r>
              <a:rPr lang="en-US" sz="1100" b="1" dirty="0"/>
              <a:t>Mark W. Brunson</a:t>
            </a:r>
            <a:r>
              <a:rPr lang="en-US" sz="1100" dirty="0"/>
              <a:t>, Utah State University, Department of Environment and Society</a:t>
            </a:r>
          </a:p>
          <a:p>
            <a:pPr marL="12700">
              <a:lnSpc>
                <a:spcPct val="110000"/>
              </a:lnSpc>
              <a:spcAft>
                <a:spcPts val="300"/>
              </a:spcAft>
            </a:pPr>
            <a:r>
              <a:rPr lang="en-US" sz="1100" b="1" dirty="0"/>
              <a:t>Ann Marie Chischilly</a:t>
            </a:r>
            <a:r>
              <a:rPr lang="en-US" sz="1100" dirty="0"/>
              <a:t>, Northern Arizona University, Institute for Tribal Environmental Professionals</a:t>
            </a:r>
          </a:p>
          <a:p>
            <a:pPr marL="12700">
              <a:lnSpc>
                <a:spcPct val="110000"/>
              </a:lnSpc>
              <a:spcAft>
                <a:spcPts val="300"/>
              </a:spcAft>
            </a:pPr>
            <a:r>
              <a:rPr lang="en-US" sz="1100" b="1" dirty="0"/>
              <a:t>Carolyn A.F. Enquist</a:t>
            </a:r>
            <a:r>
              <a:rPr lang="en-US" sz="1100" dirty="0"/>
              <a:t>, US Geological Survey, Southwest Climate Adaptation Science Center</a:t>
            </a:r>
          </a:p>
          <a:p>
            <a:pPr marL="12700">
              <a:lnSpc>
                <a:spcPct val="110000"/>
              </a:lnSpc>
              <a:spcAft>
                <a:spcPts val="300"/>
              </a:spcAft>
            </a:pPr>
            <a:r>
              <a:rPr lang="en-US" sz="1100" b="1" dirty="0"/>
              <a:t>Leah R. Fisher</a:t>
            </a:r>
            <a:r>
              <a:rPr lang="en-US" sz="1100" dirty="0"/>
              <a:t>, California Department of Transportation</a:t>
            </a:r>
          </a:p>
          <a:p>
            <a:pPr marL="12700">
              <a:lnSpc>
                <a:spcPct val="110000"/>
              </a:lnSpc>
              <a:spcAft>
                <a:spcPts val="300"/>
              </a:spcAft>
            </a:pPr>
            <a:r>
              <a:rPr lang="en-US" sz="1100" b="1" dirty="0"/>
              <a:t>Halley E. Froehlich</a:t>
            </a:r>
            <a:r>
              <a:rPr lang="en-US" sz="1100" dirty="0"/>
              <a:t>, University of California, Santa Barbara</a:t>
            </a:r>
          </a:p>
          <a:p>
            <a:pPr marL="12700">
              <a:lnSpc>
                <a:spcPct val="110000"/>
              </a:lnSpc>
              <a:spcAft>
                <a:spcPts val="300"/>
              </a:spcAft>
            </a:pPr>
            <a:r>
              <a:rPr lang="en-US" sz="1100" b="1" dirty="0"/>
              <a:t>Elizabeth A. Koebele</a:t>
            </a:r>
            <a:r>
              <a:rPr lang="en-US" sz="1100" dirty="0"/>
              <a:t>, University of Nevada, Reno</a:t>
            </a:r>
          </a:p>
          <a:p>
            <a:pPr marL="12700">
              <a:lnSpc>
                <a:spcPct val="110000"/>
              </a:lnSpc>
              <a:spcAft>
                <a:spcPts val="300"/>
              </a:spcAft>
            </a:pPr>
            <a:r>
              <a:rPr lang="en-US" sz="1100" b="1" dirty="0"/>
              <a:t>Michael Méndez</a:t>
            </a:r>
            <a:r>
              <a:rPr lang="en-US" sz="1100" dirty="0"/>
              <a:t>, University of California, Irvine</a:t>
            </a:r>
          </a:p>
          <a:p>
            <a:pPr marL="12700">
              <a:lnSpc>
                <a:spcPct val="110000"/>
              </a:lnSpc>
              <a:spcAft>
                <a:spcPts val="300"/>
              </a:spcAft>
            </a:pPr>
            <a:r>
              <a:rPr lang="en-US" sz="1100" b="1" dirty="0"/>
              <a:t>Steven M. Ostoja</a:t>
            </a:r>
            <a:r>
              <a:rPr lang="en-US" sz="1100" dirty="0"/>
              <a:t>, USDA Agricultural Research Service, California Climate Hub</a:t>
            </a:r>
          </a:p>
          <a:p>
            <a:pPr marL="12700">
              <a:lnSpc>
                <a:spcPct val="110000"/>
              </a:lnSpc>
              <a:spcAft>
                <a:spcPts val="300"/>
              </a:spcAft>
            </a:pPr>
            <a:r>
              <a:rPr lang="en-US" sz="1100" b="1" dirty="0"/>
              <a:t>Caitriana Steele</a:t>
            </a:r>
            <a:r>
              <a:rPr lang="en-US" sz="1100" dirty="0"/>
              <a:t>, New Mexico State University</a:t>
            </a:r>
          </a:p>
          <a:p>
            <a:pPr marL="12700">
              <a:lnSpc>
                <a:spcPct val="110000"/>
              </a:lnSpc>
              <a:spcAft>
                <a:spcPts val="300"/>
              </a:spcAft>
            </a:pPr>
            <a:r>
              <a:rPr lang="en-US" sz="1100" b="1" dirty="0"/>
              <a:t>Jennifer K. Vanos</a:t>
            </a:r>
            <a:r>
              <a:rPr lang="en-US" sz="1100" dirty="0"/>
              <a:t>, Arizona State University</a:t>
            </a:r>
            <a:endParaRPr lang="en-US" sz="1100"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Technical Contributors </a:t>
            </a:r>
          </a:p>
          <a:p>
            <a:pPr marL="12700">
              <a:lnSpc>
                <a:spcPct val="110000"/>
              </a:lnSpc>
              <a:spcAft>
                <a:spcPts val="300"/>
              </a:spcAft>
            </a:pPr>
            <a:r>
              <a:rPr lang="en-US" sz="1100" b="1" dirty="0"/>
              <a:t>Grace Di Cecco</a:t>
            </a:r>
            <a:r>
              <a:rPr lang="en-US" sz="1100" dirty="0"/>
              <a:t>, Eagle Rock Analytics</a:t>
            </a:r>
          </a:p>
          <a:p>
            <a:pPr marL="12700">
              <a:lnSpc>
                <a:spcPct val="110000"/>
              </a:lnSpc>
              <a:spcAft>
                <a:spcPts val="300"/>
              </a:spcAft>
            </a:pPr>
            <a:r>
              <a:rPr lang="en-US" sz="1100" b="1" dirty="0"/>
              <a:t>Owen M. Doherty</a:t>
            </a:r>
            <a:r>
              <a:rPr lang="en-US" sz="1100" dirty="0"/>
              <a:t>, Eagle Rock Analytics</a:t>
            </a:r>
          </a:p>
          <a:p>
            <a:pPr marL="12700">
              <a:lnSpc>
                <a:spcPct val="110000"/>
              </a:lnSpc>
              <a:spcAft>
                <a:spcPts val="300"/>
              </a:spcAft>
            </a:pPr>
            <a:r>
              <a:rPr lang="en-US" sz="1100" b="1" dirty="0"/>
              <a:t>Victoria L. Ford</a:t>
            </a:r>
            <a:r>
              <a:rPr lang="en-US" sz="1100" dirty="0"/>
              <a:t>, Eagle Rock Analytics</a:t>
            </a:r>
          </a:p>
          <a:p>
            <a:pPr marL="12700">
              <a:lnSpc>
                <a:spcPct val="110000"/>
              </a:lnSpc>
              <a:spcAft>
                <a:spcPts val="300"/>
              </a:spcAft>
            </a:pPr>
            <a:r>
              <a:rPr lang="en-US" sz="1100" b="1" dirty="0"/>
              <a:t>Gerald C. Nelson</a:t>
            </a:r>
            <a:r>
              <a:rPr lang="en-US" sz="1100" dirty="0"/>
              <a:t>, University of Illinois at Urbana–Champaign</a:t>
            </a:r>
          </a:p>
          <a:p>
            <a:pPr marL="12700">
              <a:lnSpc>
                <a:spcPct val="110000"/>
              </a:lnSpc>
              <a:spcAft>
                <a:spcPts val="300"/>
              </a:spcAft>
            </a:pPr>
            <a:r>
              <a:rPr lang="en-US" sz="1100" b="1" dirty="0"/>
              <a:t>Ashley Quay</a:t>
            </a:r>
            <a:r>
              <a:rPr lang="en-US" sz="1100" dirty="0"/>
              <a:t>, unaffiliated</a:t>
            </a:r>
          </a:p>
          <a:p>
            <a:pPr marL="12700">
              <a:lnSpc>
                <a:spcPct val="110000"/>
              </a:lnSpc>
              <a:spcAft>
                <a:spcPts val="300"/>
              </a:spcAft>
            </a:pPr>
            <a:r>
              <a:rPr lang="en-US" sz="1100" b="1" dirty="0"/>
              <a:t>Scott Stephens</a:t>
            </a:r>
            <a:r>
              <a:rPr lang="en-US" sz="1100" dirty="0"/>
              <a:t>, University of California, Berkeley, Department of Environmental Science, Policy, and Management</a:t>
            </a:r>
            <a:endParaRPr lang="en-US" sz="1100" dirty="0">
              <a:solidFill>
                <a:srgbClr val="209DBC"/>
              </a:solidFill>
            </a:endParaRP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Review Editor</a:t>
            </a:r>
          </a:p>
          <a:p>
            <a:pPr marL="12700">
              <a:lnSpc>
                <a:spcPct val="110000"/>
              </a:lnSpc>
              <a:spcAft>
                <a:spcPts val="300"/>
              </a:spcAft>
            </a:pPr>
            <a:r>
              <a:rPr lang="en-US" sz="1100" b="1" dirty="0"/>
              <a:t>Olivia T. Yip</a:t>
            </a:r>
            <a:r>
              <a:rPr lang="en-US" sz="1100" dirty="0"/>
              <a:t>, San Jose State University</a:t>
            </a:r>
          </a:p>
          <a:p>
            <a:pPr marL="12700">
              <a:lnSpc>
                <a:spcPct val="110000"/>
              </a:lnSpc>
              <a:spcAft>
                <a:spcPts val="300"/>
              </a:spcAft>
            </a:pPr>
            <a:endParaRPr lang="en-US" sz="1100" b="1" dirty="0">
              <a:solidFill>
                <a:srgbClr val="209DBC"/>
              </a:solidFill>
            </a:endParaRPr>
          </a:p>
          <a:p>
            <a:pPr marL="12700">
              <a:lnSpc>
                <a:spcPct val="110000"/>
              </a:lnSpc>
              <a:spcAft>
                <a:spcPts val="300"/>
              </a:spcAft>
            </a:pPr>
            <a:r>
              <a:rPr lang="en-US" sz="1100" b="1" dirty="0">
                <a:solidFill>
                  <a:srgbClr val="209DBC"/>
                </a:solidFill>
              </a:rPr>
              <a:t>USGCRP Coordinators</a:t>
            </a:r>
          </a:p>
          <a:p>
            <a:pPr marL="12700">
              <a:lnSpc>
                <a:spcPct val="110000"/>
              </a:lnSpc>
              <a:spcAft>
                <a:spcPts val="300"/>
              </a:spcAft>
            </a:pPr>
            <a:r>
              <a:rPr lang="en-US" sz="1100" b="1" dirty="0"/>
              <a:t>Fredric Lipschultz</a:t>
            </a:r>
            <a:r>
              <a:rPr lang="en-US" sz="1100" dirty="0"/>
              <a:t>, US Global Change Research Program / USRA</a:t>
            </a:r>
          </a:p>
          <a:p>
            <a:pPr marL="12700">
              <a:lnSpc>
                <a:spcPct val="110000"/>
              </a:lnSpc>
              <a:spcAft>
                <a:spcPts val="300"/>
              </a:spcAft>
            </a:pPr>
            <a:r>
              <a:rPr lang="en-US" sz="1100" b="1" dirty="0"/>
              <a:t>Christopher W. Avery</a:t>
            </a:r>
            <a:r>
              <a:rPr lang="en-US" sz="1100" dirty="0"/>
              <a:t>, 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11113" indent="-11113"/>
            <a:r>
              <a:rPr lang="en-US" sz="1800" kern="100" dirty="0">
                <a:effectLst/>
                <a:latin typeface="Calibri" panose="020F0502020204030204" pitchFamily="34" charset="0"/>
                <a:ea typeface="Calibri" panose="020F0502020204030204" pitchFamily="34" charset="0"/>
              </a:rPr>
              <a:t>White, D.D., E.H. Elias, K.A. Thomas, C.E. Bradatan, M.W. Brunson, A.M. Chischilly, C.A.F. Enquist, L.R. Fisher, H.E. Froehlich, E.A. Koebele, M. Méndez, S.M. Ostoja, C. Steele, and J.K. Vanos, 2023: Ch. 28. Southwest. In: </a:t>
            </a:r>
            <a:r>
              <a:rPr lang="en-US" sz="1800" i="1" kern="100" dirty="0">
                <a:effectLst/>
                <a:latin typeface="Calibri" panose="020F0502020204030204" pitchFamily="34" charset="0"/>
                <a:ea typeface="Calibri" panose="020F0502020204030204" pitchFamily="34" charset="0"/>
              </a:rPr>
              <a:t>Fifth National Climate Assessment</a:t>
            </a:r>
            <a:r>
              <a:rPr lang="en-US" sz="1800" kern="100" dirty="0">
                <a:effectLst/>
                <a:latin typeface="Calibri" panose="020F0502020204030204" pitchFamily="34" charset="0"/>
                <a:ea typeface="Calibri" panose="020F0502020204030204" pitchFamily="34" charset="0"/>
              </a:rPr>
              <a:t>. Crimmins, A.R., C.W. Avery, D.R. Easterling, K.E. Kunkel, B.C. Stewart, and T.K. Maycock, Eds. U.S. Global Change Research Program, Washington, DC, USA. </a:t>
            </a:r>
            <a:r>
              <a:rPr lang="en-US" sz="1800" u="sng" kern="1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https://doi.org/10.7930/NCA5.2023.CH28</a:t>
            </a:r>
            <a:endParaRPr lang="en-US" sz="1800" kern="100" dirty="0">
              <a:effectLst/>
              <a:latin typeface="Calibri" panose="020F0502020204030204" pitchFamily="34" charset="0"/>
              <a:ea typeface="Calibri" panose="020F0502020204030204" pitchFamily="34" charset="0"/>
            </a:endParaRPr>
          </a:p>
          <a:p>
            <a:pPr marL="11113" marR="0" indent="-11113">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https://nca2023.globalchange.gov/chapter/28</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28 | Southwest</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92500"/>
          </a:bodyPr>
          <a:lstStyle/>
          <a:p>
            <a:r>
              <a:rPr lang="en-US" dirty="0"/>
              <a:t>Drought and Increasing Aridity Threaten Water Resources</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Climate change has reduced surface water and groundwater availability for people and nature in the Southwest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and there are inequities in how these impacts are experienced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r>
              <a:rPr lang="en-US" sz="1800" i="1" kern="100" dirty="0">
                <a:effectLst/>
                <a:latin typeface="Calibri" panose="020F0502020204030204" pitchFamily="34" charset="0"/>
                <a:ea typeface="Arial" panose="020B0604020202020204" pitchFamily="34" charset="0"/>
                <a:cs typeface="Arial" panose="020B0604020202020204" pitchFamily="34" charset="0"/>
              </a:rPr>
              <a:t>.</a:t>
            </a:r>
            <a:r>
              <a:rPr lang="en-US" sz="1800" kern="100" dirty="0">
                <a:effectLst/>
                <a:latin typeface="Calibri" panose="020F0502020204030204" pitchFamily="34" charset="0"/>
                <a:ea typeface="Arial" panose="020B0604020202020204" pitchFamily="34" charset="0"/>
                <a:cs typeface="Arial" panose="020B0604020202020204" pitchFamily="34" charset="0"/>
              </a:rPr>
              <a:t> Higher temperatures have intensified drought and will lead to a more arid future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without adaptation, these changes will exacerbate existing water supply–demand imbalances (</a:t>
            </a:r>
            <a:r>
              <a:rPr lang="en-US" sz="1800" i="1" kern="100" dirty="0">
                <a:effectLst/>
                <a:latin typeface="Calibri" panose="020F0502020204030204" pitchFamily="34" charset="0"/>
                <a:ea typeface="Arial" panose="020B0604020202020204" pitchFamily="34" charset="0"/>
                <a:cs typeface="Arial" panose="020B0604020202020204" pitchFamily="34" charset="0"/>
              </a:rPr>
              <a:t>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At the same time, the region is experiencing more intense precipitation events, including atmospheric rivers, which contribute to increased flooding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Flexible and adaptive approaches to water management have the potential to mitigate the impacts of these changes on people, the environment, and the economy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lnSpcReduction="20000"/>
          </a:bodyPr>
          <a:lstStyle/>
          <a:p>
            <a:r>
              <a:rPr lang="en-US" dirty="0"/>
              <a:t>Adaptation Efforts Increase to Address Accelerating Impacts to the Region’s Coast and Ocean</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lnSpcReduction="10000"/>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Large-scale marine heatwaves and harmful algal blooms have caused profound and cascading impacts on marine coastal ecosystems and economies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Without implementation of adaptation or emissions-reductions measures, human-caused warming will drive more frequent and longer marine heatwaves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amplifying negative coastal effects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Sea level rise, along with associated impacts such as flooding and saltwater intrusion, will have severe and disproportionate effects on infrastructure, communities, and natural resources (</a:t>
            </a:r>
            <a:r>
              <a:rPr lang="en-US" sz="1800" i="1" kern="100" dirty="0">
                <a:effectLst/>
                <a:latin typeface="Calibri" panose="020F0502020204030204" pitchFamily="34" charset="0"/>
                <a:ea typeface="Arial" panose="020B0604020202020204" pitchFamily="34" charset="0"/>
                <a:cs typeface="Arial" panose="020B0604020202020204" pitchFamily="34" charset="0"/>
              </a:rPr>
              <a:t>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The California State Government has applied climate science to planning and decision-making for sea level rise, and multiple regions are moving toward climate-informed and adaptive strategies for fisheries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However, climate planning and adaptation solutions for aquaculture are less clear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Increasing Challenges Confront Food and Fiber Production in the Southwest</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Continuing drought and water scarcity will make it more difficult to raise food and fiber in the Southwest without major shifts to new strategies and technologies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Extreme heat events will increase animal stress and reduce crop quality and yield, thereby resulting in widespread economic impacts (</a:t>
            </a:r>
            <a:r>
              <a:rPr lang="en-US" sz="1800" i="1" kern="100" dirty="0">
                <a:effectLst/>
                <a:latin typeface="Calibri" panose="020F0502020204030204" pitchFamily="34" charset="0"/>
                <a:ea typeface="Arial" panose="020B0604020202020204" pitchFamily="34" charset="0"/>
                <a:cs typeface="Arial" panose="020B0604020202020204" pitchFamily="34" charset="0"/>
              </a:rPr>
              <a:t>likely</a:t>
            </a:r>
            <a:r>
              <a:rPr lang="en-US" sz="1800" kern="100" dirty="0">
                <a:effectLst/>
                <a:latin typeface="Calibri" panose="020F0502020204030204" pitchFamily="34" charset="0"/>
                <a:ea typeface="Arial" panose="020B0604020202020204" pitchFamily="34" charset="0"/>
                <a:cs typeface="Arial" panose="020B0604020202020204" pitchFamily="34" charset="0"/>
              </a:rPr>
              <a:t>,</a:t>
            </a:r>
            <a:r>
              <a:rPr lang="en-US" sz="1800" i="1" kern="100" dirty="0">
                <a:effectLst/>
                <a:latin typeface="Calibri" panose="020F0502020204030204" pitchFamily="34" charset="0"/>
                <a:ea typeface="Arial" panose="020B0604020202020204" pitchFamily="34" charset="0"/>
                <a:cs typeface="Arial" panose="020B0604020202020204" pitchFamily="34" charset="0"/>
              </a:rPr>
              <a:t>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Because people in the Southwest have adapted to drought impacts for millennia, incorporating Indigenous Knowledge with technological innovation can offer solutions to protect food security and sovereignty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Climate Change Compromises Human Health and Reshapes Demographics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Increases in extreme heat, drought, flooding, and wildfire activity are negatively impacting the physical health of Southwest residents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Climate change is also shaping the demographics of the region by spurring the migration of people from Central America to the Southwest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Individuals particularly vulnerable to increasing climate change impacts include older adults, outdoor workers, and people with low income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Local, state, and federal adaptation initiatives are working to respond to these impacts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4</a:t>
            </a:r>
          </a:p>
        </p:txBody>
      </p:sp>
    </p:spTree>
    <p:extLst>
      <p:ext uri="{BB962C8B-B14F-4D97-AF65-F5344CB8AC3E}">
        <p14:creationId xmlns:p14="http://schemas.microsoft.com/office/powerpoint/2010/main" val="181757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Changes in Wildfire Patterns Pose Challenges for Southwest Residents and Ecosystems</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In recent years, the Southwest has experienced unprecedented wildfire events, driven in part by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Fires in the region have become larger and more severe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High-severity wildfires are expected to continue in coming years, placing the people, economies, ecosystems, and water resources of the region at considerable risk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likely</a:t>
            </a:r>
            <a:r>
              <a:rPr lang="en-US" sz="1800" kern="100" dirty="0">
                <a:effectLst/>
                <a:latin typeface="Calibri" panose="020F0502020204030204" pitchFamily="34" charset="0"/>
                <a:ea typeface="Arial" panose="020B0604020202020204" pitchFamily="34" charset="0"/>
                <a:cs typeface="Arial" panose="020B0604020202020204" pitchFamily="34" charset="0"/>
              </a:rPr>
              <a:t>,</a:t>
            </a:r>
            <a:r>
              <a:rPr lang="en-US" sz="1800" i="1" kern="100" dirty="0">
                <a:effectLst/>
                <a:latin typeface="Calibri" panose="020F0502020204030204" pitchFamily="34" charset="0"/>
                <a:ea typeface="Arial" panose="020B0604020202020204" pitchFamily="34" charset="0"/>
                <a:cs typeface="Arial" panose="020B0604020202020204" pitchFamily="34" charset="0"/>
              </a:rPr>
              <a:t>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Opportunities for adaptation include pre- and postfire actions that reduce wildfire risk and facilitate ecosystem restoration and include traditional land stewardship practices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and the application of Indigenous cultural fire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5</a:t>
            </a:r>
          </a:p>
        </p:txBody>
      </p:sp>
    </p:spTree>
    <p:extLst>
      <p:ext uri="{BB962C8B-B14F-4D97-AF65-F5344CB8AC3E}">
        <p14:creationId xmlns:p14="http://schemas.microsoft.com/office/powerpoint/2010/main" val="311817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945612-780F-9106-8662-490D96624122}"/>
              </a:ext>
            </a:extLst>
          </p:cNvPr>
          <p:cNvSpPr>
            <a:spLocks noGrp="1"/>
          </p:cNvSpPr>
          <p:nvPr>
            <p:ph type="title"/>
          </p:nvPr>
        </p:nvSpPr>
        <p:spPr/>
        <p:txBody>
          <a:bodyPr>
            <a:normAutofit fontScale="90000"/>
          </a:bodyPr>
          <a:lstStyle/>
          <a:p>
            <a:r>
              <a:rPr lang="en-US" dirty="0"/>
              <a:t>Figure 28.1. Indicators highlight important climate impacts and adaptation and mitigation efforts.</a:t>
            </a:r>
          </a:p>
        </p:txBody>
      </p:sp>
      <p:pic>
        <p:nvPicPr>
          <p:cNvPr id="4" name="Content Placeholder 3">
            <a:extLst>
              <a:ext uri="{FF2B5EF4-FFF2-40B4-BE49-F238E27FC236}">
                <a16:creationId xmlns:a16="http://schemas.microsoft.com/office/drawing/2014/main" id="{19CC9EAE-3060-05CD-8EB3-006AF9B3BD7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633788" y="541814"/>
            <a:ext cx="5224462" cy="5572759"/>
          </a:xfrm>
          <a:prstGeom prst="rect">
            <a:avLst/>
          </a:prstGeom>
        </p:spPr>
      </p:pic>
    </p:spTree>
    <p:extLst>
      <p:ext uri="{BB962C8B-B14F-4D97-AF65-F5344CB8AC3E}">
        <p14:creationId xmlns:p14="http://schemas.microsoft.com/office/powerpoint/2010/main" val="363157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39B1D-265E-E847-600B-74549359FDA8}"/>
              </a:ext>
            </a:extLst>
          </p:cNvPr>
          <p:cNvSpPr>
            <a:spLocks noGrp="1"/>
          </p:cNvSpPr>
          <p:nvPr>
            <p:ph type="title"/>
          </p:nvPr>
        </p:nvSpPr>
        <p:spPr/>
        <p:txBody>
          <a:bodyPr>
            <a:normAutofit fontScale="90000"/>
          </a:bodyPr>
          <a:lstStyle/>
          <a:p>
            <a:r>
              <a:rPr lang="en-US" dirty="0"/>
              <a:t>Figure 28.2. Climate change is projected to reduce snow water equivalent and alter trends in soil moisture and annual runoff.</a:t>
            </a:r>
          </a:p>
        </p:txBody>
      </p:sp>
      <p:pic>
        <p:nvPicPr>
          <p:cNvPr id="4" name="Content Placeholder 3">
            <a:extLst>
              <a:ext uri="{FF2B5EF4-FFF2-40B4-BE49-F238E27FC236}">
                <a16:creationId xmlns:a16="http://schemas.microsoft.com/office/drawing/2014/main" id="{88473869-4490-B5FA-A2F8-E3D7AAD9271F}"/>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71" r="-71"/>
          <a:stretch/>
        </p:blipFill>
        <p:spPr>
          <a:xfrm>
            <a:off x="1602339" y="515144"/>
            <a:ext cx="5939322" cy="4470400"/>
          </a:xfrm>
          <a:prstGeom prst="rect">
            <a:avLst/>
          </a:prstGeom>
        </p:spPr>
      </p:pic>
    </p:spTree>
    <p:extLst>
      <p:ext uri="{BB962C8B-B14F-4D97-AF65-F5344CB8AC3E}">
        <p14:creationId xmlns:p14="http://schemas.microsoft.com/office/powerpoint/2010/main" val="4185624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9354</TotalTime>
  <Words>2778</Words>
  <Application>Microsoft Macintosh PowerPoint</Application>
  <PresentationFormat>On-screen Show (4:3)</PresentationFormat>
  <Paragraphs>88</Paragraphs>
  <Slides>18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28.1. Indicators highlight important climate impacts and adaptation and mitigation efforts.</vt:lpstr>
      <vt:lpstr>Figure 28.2. Climate change is projected to reduce snow water equivalent and alter trends in soil moisture and annual runoff.</vt:lpstr>
      <vt:lpstr>Figure 28.3. Lake Mead water levels have declined, with potential water supply implications for millions of people.</vt:lpstr>
      <vt:lpstr>Figure 28.4. Pacific marine heatwaves have had coast-wide impacts on ecosystems and fisheries. </vt:lpstr>
      <vt:lpstr>Figure 28.5. Flooding from sea level rise is expected to affect transportation infrastructure and communities along the California coast, with disproportionate impacts on lower-income communities.</vt:lpstr>
      <vt:lpstr>Figure 28.6. Monitoring indicators of climate impacts on agriculture can improve understanding and help with adaptation efforts. </vt:lpstr>
      <vt:lpstr>Figure 28.7. With extreme heat events expected to increase in frequency and severity, the ability to perform work outside is projected to decline across parts of the Southwest.</vt:lpstr>
      <vt:lpstr>Figure 28.8. Communities with higher socioeconomic risk factors are expected to be less resilient in the event of climate and weather disasters. </vt:lpstr>
      <vt:lpstr>Figure 28.9. Climate change is leading to larger and hotter fires and resulting in shifts in vegetation.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Howell, Laurie</cp:lastModifiedBy>
  <cp:revision>103</cp:revision>
  <dcterms:created xsi:type="dcterms:W3CDTF">2018-11-06T19:06:29Z</dcterms:created>
  <dcterms:modified xsi:type="dcterms:W3CDTF">2023-10-20T13:07:14Z</dcterms:modified>
</cp:coreProperties>
</file>