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3"/>
  </p:notesMasterIdLst>
  <p:sldIdLst>
    <p:sldId id="282" r:id="rId2"/>
    <p:sldId id="256" r:id="rId3"/>
    <p:sldId id="257" r:id="rId4"/>
    <p:sldId id="258" r:id="rId5"/>
    <p:sldId id="259"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63" r:id="rId21"/>
    <p:sldId id="28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eves, Katie" initials="RK" lastIdx="2" clrIdx="0">
    <p:extLst>
      <p:ext uri="{19B8F6BF-5375-455C-9EA6-DF929625EA0E}">
        <p15:presenceInfo xmlns:p15="http://schemas.microsoft.com/office/powerpoint/2012/main" userId="S-1-5-21-2338163137-2684688362-157462135-72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393"/>
    <a:srgbClr val="209DBC"/>
    <a:srgbClr val="372655"/>
    <a:srgbClr val="DDE9ED"/>
    <a:srgbClr val="3D88A8"/>
    <a:srgbClr val="6D5B97"/>
    <a:srgbClr val="102268"/>
    <a:srgbClr val="096BA3"/>
    <a:srgbClr val="0F9EFB"/>
    <a:srgbClr val="3856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22" autoAdjust="0"/>
    <p:restoredTop sz="76630" autoAdjust="0"/>
  </p:normalViewPr>
  <p:slideViewPr>
    <p:cSldViewPr snapToGrid="0" snapToObjects="1" showGuides="1">
      <p:cViewPr varScale="1">
        <p:scale>
          <a:sx n="81" d="100"/>
          <a:sy n="81" d="100"/>
        </p:scale>
        <p:origin x="299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8D1000-D3B8-D440-8861-CD99BA79407E}" type="datetimeFigureOut">
              <a:rPr lang="en-US" smtClean="0"/>
              <a:t>10/17/23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CE6CB7-542C-0A40-A1D9-CA6EADA0C63B}" type="slidenum">
              <a:rPr lang="en-US" smtClean="0"/>
              <a:t>‹#›</a:t>
            </a:fld>
            <a:endParaRPr lang="en-US" dirty="0"/>
          </a:p>
        </p:txBody>
      </p:sp>
    </p:spTree>
    <p:extLst>
      <p:ext uri="{BB962C8B-B14F-4D97-AF65-F5344CB8AC3E}">
        <p14:creationId xmlns:p14="http://schemas.microsoft.com/office/powerpoint/2010/main" val="1388754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ema.gov/locations/virgin%20island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reativecommons.org/licenses/by-nc-sa/3.0/igo/legalcod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2</a:t>
            </a:fld>
            <a:endParaRPr lang="en-US" dirty="0"/>
          </a:p>
        </p:txBody>
      </p:sp>
    </p:spTree>
    <p:extLst>
      <p:ext uri="{BB962C8B-B14F-4D97-AF65-F5344CB8AC3E}">
        <p14:creationId xmlns:p14="http://schemas.microsoft.com/office/powerpoint/2010/main" val="2853394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displays the effects of the main climate changes that directly affect the islands on each of the system’s components. The up and down arrows show the increasing or decreasing effect of a given climate change stressor on the food or water system components. For example, the increasing frequency of Category 4 and 5 hurricanes will cause a decrease in the distribution of food and water. The effects of climate changes are moderated by external influences such as socioeconomic changes that precondition the islands to be more or less susceptible to climate changes. Figure credit: University of Puerto Rico, USDA Forest Service, University of Arizona, North Carolina State University, and University of the Virgin Islands.</a:t>
            </a:r>
          </a:p>
        </p:txBody>
      </p:sp>
      <p:sp>
        <p:nvSpPr>
          <p:cNvPr id="4" name="Slide Number Placeholder 3"/>
          <p:cNvSpPr>
            <a:spLocks noGrp="1"/>
          </p:cNvSpPr>
          <p:nvPr>
            <p:ph type="sldNum" sz="quarter" idx="5"/>
          </p:nvPr>
        </p:nvSpPr>
        <p:spPr/>
        <p:txBody>
          <a:bodyPr/>
          <a:lstStyle/>
          <a:p>
            <a:fld id="{E8CE6CB7-542C-0A40-A1D9-CA6EADA0C63B}" type="slidenum">
              <a:rPr lang="en-US" smtClean="0"/>
              <a:t>16</a:t>
            </a:fld>
            <a:endParaRPr lang="en-US" dirty="0"/>
          </a:p>
        </p:txBody>
      </p:sp>
    </p:spTree>
    <p:extLst>
      <p:ext uri="{BB962C8B-B14F-4D97-AF65-F5344CB8AC3E}">
        <p14:creationId xmlns:p14="http://schemas.microsoft.com/office/powerpoint/2010/main" val="40250597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shows the percentage of critical infrastructure currently located in flood zones (rainfall flooding caused by rainstorms and coastal flooding caused by storm surges and waves) in the US Virgin Islands. Many similar facilities are at risk in Puerto Rico,</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215,216</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but data are missing to represent the information in this report. Facilities at risk of flooding or that are flooded might not be able to provide critical services to communities when flooded, and there might not be another alternative available. The figure shows vulnerabilities under current climate conditions; additional flooding caused by sea level rise or potential future increases in intensity and duration of rainstorms is not included. Figure credit: University of the Virgin Islands, NOAA NCEI, and CISESS NC. </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https://www.fema.gov/locations/virgin islands</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17</a:t>
            </a:fld>
            <a:endParaRPr lang="en-US" dirty="0"/>
          </a:p>
        </p:txBody>
      </p:sp>
    </p:spTree>
    <p:extLst>
      <p:ext uri="{BB962C8B-B14F-4D97-AF65-F5344CB8AC3E}">
        <p14:creationId xmlns:p14="http://schemas.microsoft.com/office/powerpoint/2010/main" val="1820692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For power systems, decentralization means not only investing in more renewable energy systems managed by utilities but also increasing investments in systems managed by communities and households. For water systems, decentralization means increasing investments in water harvesting infrastructure to serve as an alternative. The improvement of governance models, by decentralizing decision-making and resource allocation, will better address climate change threats and current system frailties and problems. Figure credit: University of the Virgin Islands,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18</a:t>
            </a:fld>
            <a:endParaRPr lang="en-US" dirty="0"/>
          </a:p>
        </p:txBody>
      </p:sp>
    </p:spTree>
    <p:extLst>
      <p:ext uri="{BB962C8B-B14F-4D97-AF65-F5344CB8AC3E}">
        <p14:creationId xmlns:p14="http://schemas.microsoft.com/office/powerpoint/2010/main" val="2697496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figure illustrates progress in adaptation action in Puerto Rico and the US Virgin Islands. The colored bars in the charts show the level of progress for each key element of climate adaptation. Adaptation is presented as a continuous process in which multiple elements may overlap or advance simultaneously. Accelerating adaptation action in both territories would reduce risk and enhance resilience. Figure credit: NOAA/Lynker and Foundation for Development Planning Inc. See figure metadata for additional contributors.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19</a:t>
            </a:fld>
            <a:endParaRPr lang="en-US" dirty="0"/>
          </a:p>
        </p:txBody>
      </p:sp>
    </p:spTree>
    <p:extLst>
      <p:ext uri="{BB962C8B-B14F-4D97-AF65-F5344CB8AC3E}">
        <p14:creationId xmlns:p14="http://schemas.microsoft.com/office/powerpoint/2010/main" val="3188393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map shows the location of Puerto Rico and the US Virgin Islands in the Caribbean Basin. The inset shows the main island of Puerto Rico (green; the two municipal islands of Vieques and Culebra are shown to the east and Mona Island to the west) and the US Virgin Islands (yellow; St. Thomas and St. John to the north and St. Croix to the south). Figure credit: University of Puerto Rico, NOAA NCEI, and CISESS NC.</a:t>
            </a:r>
          </a:p>
        </p:txBody>
      </p:sp>
      <p:sp>
        <p:nvSpPr>
          <p:cNvPr id="4" name="Slide Number Placeholder 3"/>
          <p:cNvSpPr>
            <a:spLocks noGrp="1"/>
          </p:cNvSpPr>
          <p:nvPr>
            <p:ph type="sldNum" sz="quarter" idx="5"/>
          </p:nvPr>
        </p:nvSpPr>
        <p:spPr/>
        <p:txBody>
          <a:bodyPr/>
          <a:lstStyle/>
          <a:p>
            <a:fld id="{E8CE6CB7-542C-0A40-A1D9-CA6EADA0C63B}" type="slidenum">
              <a:rPr lang="en-US" smtClean="0"/>
              <a:t>8</a:t>
            </a:fld>
            <a:endParaRPr lang="en-US" dirty="0"/>
          </a:p>
        </p:txBody>
      </p:sp>
    </p:spTree>
    <p:extLst>
      <p:ext uri="{BB962C8B-B14F-4D97-AF65-F5344CB8AC3E}">
        <p14:creationId xmlns:p14="http://schemas.microsoft.com/office/powerpoint/2010/main" val="1348331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Projected temperature and precipitation changes for Puerto Rico are shown for an intermediate scenario (SSP2-4.5) and a very high scenario (SSP5-8.5) to demonstrate the range of plausible future changes in the climate. Climate change projections are shown for annual average daily minimum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a</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maximum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temperatures, annual average precipitation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maximum number of consecutive dry days during the dry season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d</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and wet season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e</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Both scenarios indicate a warmer and drier climate for Puerto Rico, but the magnitude of change for the very high scenario is alarming, especially when considering the availability of fresh water. The average maximum temperature increases for the end of the century (2071–2100) range from 2.8°F (1.5° C) for the intermediate scenario to 4.8°F (2.7° C) for the very high scenario. The increased temperatures, coupled with reductions in annual average precipitation at the end of the century of approximately 10% (intermediate scenario) to greater than 30% (very high scenario), are both indications of a significantly drier climate, with very large impacts anticipated for the very high scenario. A particular concern is the precipitation reduction during the wet season and the large increase in the number of consecutive days without rain, exceeding an increase of 115 days, on average, by the end of the century for the very high scenario. The bar plots in panels (c–e) are averages over five-year periods. All plots are differences relative to the entire period (2021–2100). Figure credit: NOAA NCEI and CISESS NC.</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9</a:t>
            </a:fld>
            <a:endParaRPr lang="en-US" dirty="0"/>
          </a:p>
        </p:txBody>
      </p:sp>
    </p:spTree>
    <p:extLst>
      <p:ext uri="{BB962C8B-B14F-4D97-AF65-F5344CB8AC3E}">
        <p14:creationId xmlns:p14="http://schemas.microsoft.com/office/powerpoint/2010/main" val="4168499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In the US Caribbean, climate change is interacting with the institutional and environmental context of the islands and the social determinants of health. Extreme weather events (e.g., powerful hurricanes, extreme heat, and droughts) are threatening access to clean air, safe drinking water, nutritious food, and safe settlements, as well as damaging infrastructure, reducing tourism, displacing vulnerable communities, promoting migration among islanders, disrupting ecosystem services, and endangering animals. The One Health approach illustrated here promotes collaborative work at local, regional, and global levels to achieve health for humans, ecosystems, and animals alike. Adapted from World Health Organization </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2021</a:t>
            </a:r>
            <a:r>
              <a:rPr lang="en-US" sz="1800" baseline="300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43</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u="sng" dirty="0">
                <a:solidFill>
                  <a:srgbClr val="000000"/>
                </a:solidFill>
                <a:effectLst/>
                <a:latin typeface="Calibri" panose="020F0502020204030204" pitchFamily="34" charset="0"/>
                <a:ea typeface="Arial" panose="020B0604020202020204" pitchFamily="34" charset="0"/>
                <a:cs typeface="Arial" panose="020B0604020202020204" pitchFamily="34" charset="0"/>
                <a:hlinkClick r:id="rId3"/>
              </a:rPr>
              <a:t>CC BY-NC-SA 3.0 IGO</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10</a:t>
            </a:fld>
            <a:endParaRPr lang="en-US" dirty="0"/>
          </a:p>
        </p:txBody>
      </p:sp>
    </p:spTree>
    <p:extLst>
      <p:ext uri="{BB962C8B-B14F-4D97-AF65-F5344CB8AC3E}">
        <p14:creationId xmlns:p14="http://schemas.microsoft.com/office/powerpoint/2010/main" val="2930901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impacts of climate change on human health in the US Caribbean must be considered in the context of the social, cultural, and historical realities of the islands. Shelter and food security, access to clean water, and communicable and noncommunicable diseases are certainly affected by climate, but they are also conditioned by culture, tradition, and historical and colonization processes. Figure credit: </a:t>
            </a:r>
            <a:r>
              <a:rPr lang="en-US" sz="1800" dirty="0">
                <a:solidFill>
                  <a:srgbClr val="1D1C1D"/>
                </a:solidFill>
                <a:effectLst/>
                <a:latin typeface="Calibri" panose="020F0502020204030204" pitchFamily="34" charset="0"/>
                <a:ea typeface="Arial" panose="020B0604020202020204" pitchFamily="34" charset="0"/>
                <a:cs typeface="Arial" panose="020B0604020202020204" pitchFamily="34" charset="0"/>
              </a:rPr>
              <a:t>University of California, San Diego; University of the Virgin Islands; NOAA NCEI; and CISESS NC</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fld id="{E8CE6CB7-542C-0A40-A1D9-CA6EADA0C63B}" type="slidenum">
              <a:rPr lang="en-US" smtClean="0"/>
              <a:t>11</a:t>
            </a:fld>
            <a:endParaRPr lang="en-US" dirty="0"/>
          </a:p>
        </p:txBody>
      </p:sp>
    </p:spTree>
    <p:extLst>
      <p:ext uri="{BB962C8B-B14F-4D97-AF65-F5344CB8AC3E}">
        <p14:creationId xmlns:p14="http://schemas.microsoft.com/office/powerpoint/2010/main" val="48581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Between September 2017 and February 2018, 2,975 excess deaths—that is, above what the mortality rate would have been if the storm had not occurred—were estimated in Puerto Rico due to Hurricane Maria. Mortality was higher for individuals living in low-income municipalities, for those with the lowest scores on the Municipal Socioeconomic Development Index (SEI)—a multidimensional index of poverty developed by the Government of Puerto Rico—and for men aged 65 years or older. These results are useful to health officers, emergency preparedness personnel, and residents, as they help to prepare for and to mitigate the potential effects of hurricanes. Adapted from Santos-Burgoa et al. </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2018</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115</a:t>
            </a:r>
            <a:endPar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12</a:t>
            </a:fld>
            <a:endParaRPr lang="en-US" dirty="0"/>
          </a:p>
        </p:txBody>
      </p:sp>
    </p:spTree>
    <p:extLst>
      <p:ext uri="{BB962C8B-B14F-4D97-AF65-F5344CB8AC3E}">
        <p14:creationId xmlns:p14="http://schemas.microsoft.com/office/powerpoint/2010/main" val="126108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Coral reefs are a major component for recreational and commercial fisheries, coastal protection, and the tourism economy. Acting as a natural defense, coral reefs dissipate incident wave energy and protect coasts from erosion and flooding. Arguably, they are one of the most economically valuable ecosystems.</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130</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Economic estimates are in 2010 dollars. Figure credit: Caribbean Coastal Ocean Observing System.</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13</a:t>
            </a:fld>
            <a:endParaRPr lang="en-US" dirty="0"/>
          </a:p>
        </p:txBody>
      </p:sp>
    </p:spTree>
    <p:extLst>
      <p:ext uri="{BB962C8B-B14F-4D97-AF65-F5344CB8AC3E}">
        <p14:creationId xmlns:p14="http://schemas.microsoft.com/office/powerpoint/2010/main" val="1574429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The cumulative effects of these stressors could result in the degradation of aquatic habitats, increases in coastal erosion and flooding, tree mortality, alterations in the growth of mangroves and seagrasses, and diminishment of resilience and adaptive capacity. Adapted with permission from Fitzpatrick and Giovas </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2021</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a:t>
            </a:r>
            <a:r>
              <a:rPr lang="en-US" sz="1800" baseline="30000" dirty="0">
                <a:solidFill>
                  <a:srgbClr val="000000"/>
                </a:solidFill>
                <a:effectLst/>
                <a:latin typeface="Calibri" panose="020F0502020204030204" pitchFamily="34" charset="0"/>
                <a:ea typeface="Arial" panose="020B0604020202020204" pitchFamily="34" charset="0"/>
                <a:cs typeface="Arial" panose="020B0604020202020204" pitchFamily="34" charset="0"/>
              </a:rPr>
              <a:t>142</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5"/>
          </p:nvPr>
        </p:nvSpPr>
        <p:spPr/>
        <p:txBody>
          <a:bodyPr/>
          <a:lstStyle/>
          <a:p>
            <a:fld id="{E8CE6CB7-542C-0A40-A1D9-CA6EADA0C63B}" type="slidenum">
              <a:rPr lang="en-US" smtClean="0"/>
              <a:t>14</a:t>
            </a:fld>
            <a:endParaRPr lang="en-US" dirty="0"/>
          </a:p>
        </p:txBody>
      </p:sp>
    </p:spTree>
    <p:extLst>
      <p:ext uri="{BB962C8B-B14F-4D97-AF65-F5344CB8AC3E}">
        <p14:creationId xmlns:p14="http://schemas.microsoft.com/office/powerpoint/2010/main" val="18909910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800"/>
              </a:spcAft>
            </a:pP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CAPTION: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top</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In periods of wet conditions, saturated soils coupled with heavy rainfall from hurricanes and storms can lead to flooding and, in turn, soil erosion and vegetation and crop destruction. Strong winds and floods can also damage infrastructure needed for food and water distribution. Excessive rain combined with higher sea levels affects water quality through the leaching of agricultural chemicals and wastewater from septic systems. (</a:t>
            </a:r>
            <a:r>
              <a:rPr lang="en-US" sz="1800" b="1" dirty="0">
                <a:solidFill>
                  <a:srgbClr val="000000"/>
                </a:solidFill>
                <a:effectLst/>
                <a:latin typeface="Calibri" panose="020F0502020204030204" pitchFamily="34" charset="0"/>
                <a:ea typeface="Arial" panose="020B0604020202020204" pitchFamily="34" charset="0"/>
                <a:cs typeface="Arial" panose="020B0604020202020204" pitchFamily="34" charset="0"/>
              </a:rPr>
              <a:t>bottom</a:t>
            </a:r>
            <a:r>
              <a:rPr lang="en-US" sz="1800" dirty="0">
                <a:solidFill>
                  <a:srgbClr val="000000"/>
                </a:solidFill>
                <a:effectLst/>
                <a:latin typeface="Calibri" panose="020F0502020204030204" pitchFamily="34" charset="0"/>
                <a:ea typeface="Arial" panose="020B0604020202020204" pitchFamily="34" charset="0"/>
                <a:cs typeface="Arial" panose="020B0604020202020204" pitchFamily="34" charset="0"/>
              </a:rPr>
              <a:t>) Dry conditions, on the other hand, increase groundwater pumping for irrigation. When combined with sea level rise, these conditions can also lead to saltwater intrusion into coastal aquifers. Figure credit: University of Puerto Rico, North Carolina State University, USDA Forest Service, University of Arizona, and University of the Virgin Islands.</a:t>
            </a:r>
          </a:p>
        </p:txBody>
      </p:sp>
      <p:sp>
        <p:nvSpPr>
          <p:cNvPr id="4" name="Slide Number Placeholder 3"/>
          <p:cNvSpPr>
            <a:spLocks noGrp="1"/>
          </p:cNvSpPr>
          <p:nvPr>
            <p:ph type="sldNum" sz="quarter" idx="5"/>
          </p:nvPr>
        </p:nvSpPr>
        <p:spPr/>
        <p:txBody>
          <a:bodyPr/>
          <a:lstStyle/>
          <a:p>
            <a:fld id="{E8CE6CB7-542C-0A40-A1D9-CA6EADA0C63B}" type="slidenum">
              <a:rPr lang="en-US" smtClean="0"/>
              <a:t>15</a:t>
            </a:fld>
            <a:endParaRPr lang="en-US" dirty="0"/>
          </a:p>
        </p:txBody>
      </p:sp>
    </p:spTree>
    <p:extLst>
      <p:ext uri="{BB962C8B-B14F-4D97-AF65-F5344CB8AC3E}">
        <p14:creationId xmlns:p14="http://schemas.microsoft.com/office/powerpoint/2010/main" val="235020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formation for presenters">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ontent Placeholder 2"/>
          <p:cNvSpPr>
            <a:spLocks noGrp="1"/>
          </p:cNvSpPr>
          <p:nvPr>
            <p:ph idx="13" hasCustomPrompt="1"/>
          </p:nvPr>
        </p:nvSpPr>
        <p:spPr>
          <a:xfrm>
            <a:off x="628650" y="1698171"/>
            <a:ext cx="5035880" cy="4478792"/>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
        <p:nvSpPr>
          <p:cNvPr id="2" name="Content Placeholder 8">
            <a:extLst>
              <a:ext uri="{FF2B5EF4-FFF2-40B4-BE49-F238E27FC236}">
                <a16:creationId xmlns:a16="http://schemas.microsoft.com/office/drawing/2014/main" id="{1108CC7F-A86D-ACFF-3B1C-4E838AF9E3A5}"/>
              </a:ext>
            </a:extLst>
          </p:cNvPr>
          <p:cNvSpPr>
            <a:spLocks noGrp="1"/>
          </p:cNvSpPr>
          <p:nvPr>
            <p:ph sz="quarter" idx="14"/>
          </p:nvPr>
        </p:nvSpPr>
        <p:spPr>
          <a:xfrm>
            <a:off x="6400508" y="2303812"/>
            <a:ext cx="2054430" cy="2057400"/>
          </a:xfrm>
        </p:spPr>
        <p:txBody>
          <a:bodyPr anchor="t"/>
          <a:lstStyle>
            <a:lvl1pPr marL="0" indent="0" algn="l">
              <a:buNone/>
              <a:defRPr>
                <a:solidFill>
                  <a:schemeClr val="bg1"/>
                </a:solidFill>
              </a:defRPr>
            </a:lvl1pPr>
          </a:lstStyle>
          <a:p>
            <a:pPr lvl="0"/>
            <a:r>
              <a:rPr lang="en-US"/>
              <a:t>Edit Master text styles</a:t>
            </a:r>
          </a:p>
        </p:txBody>
      </p:sp>
      <p:sp>
        <p:nvSpPr>
          <p:cNvPr id="5" name="TextBox 4">
            <a:extLst>
              <a:ext uri="{FF2B5EF4-FFF2-40B4-BE49-F238E27FC236}">
                <a16:creationId xmlns:a16="http://schemas.microsoft.com/office/drawing/2014/main" id="{0D721B23-BE1C-8E16-92B9-B10299C624A5}"/>
              </a:ext>
            </a:extLst>
          </p:cNvPr>
          <p:cNvSpPr txBox="1"/>
          <p:nvPr userDrawn="1"/>
        </p:nvSpPr>
        <p:spPr>
          <a:xfrm>
            <a:off x="6718714" y="4400224"/>
            <a:ext cx="1418017" cy="307777"/>
          </a:xfrm>
          <a:prstGeom prst="rect">
            <a:avLst/>
          </a:prstGeom>
          <a:noFill/>
        </p:spPr>
        <p:txBody>
          <a:bodyPr wrap="none" rtlCol="0">
            <a:spAutoFit/>
          </a:bodyPr>
          <a:lstStyle/>
          <a:p>
            <a:r>
              <a:rPr lang="en-US" sz="1400" dirty="0"/>
              <a:t>Chapter QR code</a:t>
            </a:r>
          </a:p>
        </p:txBody>
      </p:sp>
      <p:sp>
        <p:nvSpPr>
          <p:cNvPr id="10" name="TextBox 9">
            <a:extLst>
              <a:ext uri="{FF2B5EF4-FFF2-40B4-BE49-F238E27FC236}">
                <a16:creationId xmlns:a16="http://schemas.microsoft.com/office/drawing/2014/main" id="{413BF341-D554-7A24-F119-7DB633F019A4}"/>
              </a:ext>
            </a:extLst>
          </p:cNvPr>
          <p:cNvSpPr txBox="1"/>
          <p:nvPr userDrawn="1"/>
        </p:nvSpPr>
        <p:spPr>
          <a:xfrm>
            <a:off x="628650" y="603583"/>
            <a:ext cx="7886700" cy="707886"/>
          </a:xfrm>
          <a:prstGeom prst="rect">
            <a:avLst/>
          </a:prstGeom>
          <a:noFill/>
        </p:spPr>
        <p:txBody>
          <a:bodyPr wrap="square" rtlCol="0">
            <a:spAutoFit/>
          </a:bodyPr>
          <a:lstStyle/>
          <a:p>
            <a:r>
              <a:rPr lang="en-US" sz="4000" b="0" dirty="0">
                <a:solidFill>
                  <a:srgbClr val="026393"/>
                </a:solidFill>
                <a:latin typeface="+mj-lt"/>
              </a:rPr>
              <a:t>Information for presenters</a:t>
            </a:r>
          </a:p>
        </p:txBody>
      </p:sp>
    </p:spTree>
    <p:extLst>
      <p:ext uri="{BB962C8B-B14F-4D97-AF65-F5344CB8AC3E}">
        <p14:creationId xmlns:p14="http://schemas.microsoft.com/office/powerpoint/2010/main" val="113933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315795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530860-5D58-5042-BB93-C7592BB8BF8A}"/>
              </a:ext>
            </a:extLst>
          </p:cNvPr>
          <p:cNvSpPr/>
          <p:nvPr userDrawn="1"/>
        </p:nvSpPr>
        <p:spPr>
          <a:xfrm>
            <a:off x="0" y="0"/>
            <a:ext cx="9144000" cy="6858000"/>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5" name="Rectangle 14">
            <a:extLst>
              <a:ext uri="{FF2B5EF4-FFF2-40B4-BE49-F238E27FC236}">
                <a16:creationId xmlns:a16="http://schemas.microsoft.com/office/drawing/2014/main" id="{2A530860-5D58-5042-BB93-C7592BB8BF8A}"/>
              </a:ext>
            </a:extLst>
          </p:cNvPr>
          <p:cNvSpPr/>
          <p:nvPr userDrawn="1"/>
        </p:nvSpPr>
        <p:spPr>
          <a:xfrm>
            <a:off x="0" y="1137988"/>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3" name="Subtitle 2"/>
          <p:cNvSpPr>
            <a:spLocks noGrp="1"/>
          </p:cNvSpPr>
          <p:nvPr>
            <p:ph type="subTitle" idx="1" hasCustomPrompt="1"/>
          </p:nvPr>
        </p:nvSpPr>
        <p:spPr>
          <a:xfrm>
            <a:off x="308113" y="1667464"/>
            <a:ext cx="5372053" cy="1638252"/>
          </a:xfrm>
        </p:spPr>
        <p:txBody>
          <a:bodyPr>
            <a:normAutofit/>
          </a:bodyPr>
          <a:lstStyle>
            <a:lvl1pPr marL="0" indent="0" algn="l">
              <a:lnSpc>
                <a:spcPct val="100000"/>
              </a:lnSpc>
              <a:spcBef>
                <a:spcPts val="0"/>
              </a:spcBef>
              <a:spcAft>
                <a:spcPts val="0"/>
              </a:spcAft>
              <a:buNone/>
              <a:defRPr sz="1400" baseline="0">
                <a:solidFill>
                  <a:schemeClr val="bg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chapter citation</a:t>
            </a: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1137988"/>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Recommended</a:t>
            </a:r>
            <a:r>
              <a:rPr lang="en-US" sz="2000" b="1" i="0" baseline="0" dirty="0">
                <a:solidFill>
                  <a:schemeClr val="bg1"/>
                </a:solidFill>
                <a:effectLst/>
                <a:latin typeface="Calibri" panose="020F0502020204030204" pitchFamily="34" charset="0"/>
                <a:cs typeface="Calibri" panose="020F0502020204030204" pitchFamily="34" charset="0"/>
              </a:rPr>
              <a:t> chapter citation</a:t>
            </a:r>
            <a:endParaRPr lang="en-US" sz="2000" b="1" i="0" dirty="0">
              <a:solidFill>
                <a:schemeClr val="bg1"/>
              </a:solidFill>
              <a:latin typeface="Calibri" panose="020F0502020204030204" pitchFamily="34" charset="0"/>
              <a:cs typeface="Calibri" panose="020F0502020204030204" pitchFamily="34" charset="0"/>
            </a:endParaRPr>
          </a:p>
        </p:txBody>
      </p:sp>
      <p:sp>
        <p:nvSpPr>
          <p:cNvPr id="10" name="Subtitle 2"/>
          <p:cNvSpPr txBox="1">
            <a:spLocks/>
          </p:cNvSpPr>
          <p:nvPr userDrawn="1"/>
        </p:nvSpPr>
        <p:spPr>
          <a:xfrm>
            <a:off x="308112" y="4173746"/>
            <a:ext cx="6858000" cy="9854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800" dirty="0"/>
          </a:p>
        </p:txBody>
      </p:sp>
      <p:sp>
        <p:nvSpPr>
          <p:cNvPr id="17" name="Rectangle 16">
            <a:extLst>
              <a:ext uri="{FF2B5EF4-FFF2-40B4-BE49-F238E27FC236}">
                <a16:creationId xmlns:a16="http://schemas.microsoft.com/office/drawing/2014/main" id="{2A530860-5D58-5042-BB93-C7592BB8BF8A}"/>
              </a:ext>
            </a:extLst>
          </p:cNvPr>
          <p:cNvSpPr/>
          <p:nvPr userDrawn="1"/>
        </p:nvSpPr>
        <p:spPr>
          <a:xfrm>
            <a:off x="2" y="3617421"/>
            <a:ext cx="5630780" cy="400110"/>
          </a:xfrm>
          <a:prstGeom prst="rect">
            <a:avLst/>
          </a:prstGeom>
          <a:solidFill>
            <a:srgbClr val="209DB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p>
        </p:txBody>
      </p:sp>
      <p:sp>
        <p:nvSpPr>
          <p:cNvPr id="14" name="Rectangle 13">
            <a:extLst>
              <a:ext uri="{FF2B5EF4-FFF2-40B4-BE49-F238E27FC236}">
                <a16:creationId xmlns:a16="http://schemas.microsoft.com/office/drawing/2014/main" id="{ADF11DD2-1B42-084E-8B88-DBD82F4A97D4}"/>
              </a:ext>
            </a:extLst>
          </p:cNvPr>
          <p:cNvSpPr/>
          <p:nvPr userDrawn="1"/>
        </p:nvSpPr>
        <p:spPr>
          <a:xfrm>
            <a:off x="308113" y="3644270"/>
            <a:ext cx="6397487" cy="400110"/>
          </a:xfrm>
          <a:prstGeom prst="rect">
            <a:avLst/>
          </a:prstGeom>
        </p:spPr>
        <p:txBody>
          <a:bodyPr wrap="square">
            <a:spAutoFit/>
          </a:bodyPr>
          <a:lstStyle/>
          <a:p>
            <a:r>
              <a:rPr lang="en-US" sz="2000" b="1" i="0" dirty="0">
                <a:solidFill>
                  <a:schemeClr val="bg1"/>
                </a:solidFill>
                <a:effectLst/>
                <a:latin typeface="Calibri" panose="020F0502020204030204" pitchFamily="34" charset="0"/>
                <a:cs typeface="Calibri" panose="020F0502020204030204" pitchFamily="34" charset="0"/>
              </a:rPr>
              <a:t>Read the full chapter</a:t>
            </a:r>
            <a:endParaRPr lang="en-US" sz="2000" b="1" i="0" dirty="0">
              <a:solidFill>
                <a:schemeClr val="bg1"/>
              </a:solidFill>
              <a:latin typeface="Calibri" panose="020F0502020204030204" pitchFamily="34" charset="0"/>
              <a:cs typeface="Calibri" panose="020F0502020204030204" pitchFamily="34" charset="0"/>
            </a:endParaRPr>
          </a:p>
        </p:txBody>
      </p:sp>
      <p:sp>
        <p:nvSpPr>
          <p:cNvPr id="2" name="TextBox 1"/>
          <p:cNvSpPr txBox="1"/>
          <p:nvPr userDrawn="1"/>
        </p:nvSpPr>
        <p:spPr>
          <a:xfrm>
            <a:off x="1447060" y="5319312"/>
            <a:ext cx="6249879" cy="707886"/>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solidFill>
                  <a:schemeClr val="bg1"/>
                </a:solidFill>
              </a:rPr>
              <a:t>nca2023.globalchange.gov</a:t>
            </a:r>
          </a:p>
        </p:txBody>
      </p:sp>
      <p:sp>
        <p:nvSpPr>
          <p:cNvPr id="6" name="Text Placeholder 5"/>
          <p:cNvSpPr>
            <a:spLocks noGrp="1"/>
          </p:cNvSpPr>
          <p:nvPr>
            <p:ph type="body" sz="quarter" idx="10" hasCustomPrompt="1"/>
          </p:nvPr>
        </p:nvSpPr>
        <p:spPr>
          <a:xfrm>
            <a:off x="308113" y="4199572"/>
            <a:ext cx="5372053" cy="914400"/>
          </a:xfrm>
        </p:spPr>
        <p:txBody>
          <a:bodyPr>
            <a:normAutofit/>
          </a:bodyPr>
          <a:lstStyle>
            <a:lvl1pPr marL="0" indent="0">
              <a:buNone/>
              <a:defRPr sz="1800" baseline="0">
                <a:solidFill>
                  <a:schemeClr val="bg1"/>
                </a:solidFill>
              </a:defRPr>
            </a:lvl1pPr>
          </a:lstStyle>
          <a:p>
            <a:r>
              <a:rPr lang="en-US" dirty="0"/>
              <a:t>Click to edit chapter </a:t>
            </a:r>
            <a:r>
              <a:rPr lang="en-US" dirty="0" err="1"/>
              <a:t>url</a:t>
            </a:r>
            <a:endParaRPr lang="en-US" dirty="0"/>
          </a:p>
        </p:txBody>
      </p:sp>
      <p:pic>
        <p:nvPicPr>
          <p:cNvPr id="5" name="Picture 4" descr="A black background with white text&#10;&#10;Description automatically generated">
            <a:extLst>
              <a:ext uri="{FF2B5EF4-FFF2-40B4-BE49-F238E27FC236}">
                <a16:creationId xmlns:a16="http://schemas.microsoft.com/office/drawing/2014/main" id="{6B082893-68D0-E2CB-7732-7498A7FC2E47}"/>
              </a:ext>
            </a:extLst>
          </p:cNvPr>
          <p:cNvPicPr>
            <a:picLocks noChangeAspect="1"/>
          </p:cNvPicPr>
          <p:nvPr userDrawn="1"/>
        </p:nvPicPr>
        <p:blipFill>
          <a:blip r:embed="rId2"/>
          <a:stretch>
            <a:fillRect/>
          </a:stretch>
        </p:blipFill>
        <p:spPr>
          <a:xfrm>
            <a:off x="308112" y="412478"/>
            <a:ext cx="2010081" cy="363525"/>
          </a:xfrm>
          <a:prstGeom prst="rect">
            <a:avLst/>
          </a:prstGeom>
        </p:spPr>
      </p:pic>
      <p:grpSp>
        <p:nvGrpSpPr>
          <p:cNvPr id="4" name="Group 3">
            <a:extLst>
              <a:ext uri="{FF2B5EF4-FFF2-40B4-BE49-F238E27FC236}">
                <a16:creationId xmlns:a16="http://schemas.microsoft.com/office/drawing/2014/main" id="{C536F897-1049-B212-9121-15C0183F3DF1}"/>
              </a:ext>
            </a:extLst>
          </p:cNvPr>
          <p:cNvGrpSpPr/>
          <p:nvPr userDrawn="1"/>
        </p:nvGrpSpPr>
        <p:grpSpPr>
          <a:xfrm>
            <a:off x="5974698" y="1769257"/>
            <a:ext cx="2861189" cy="2072968"/>
            <a:chOff x="6282811" y="1524772"/>
            <a:chExt cx="2861189" cy="2072968"/>
          </a:xfrm>
        </p:grpSpPr>
        <p:grpSp>
          <p:nvGrpSpPr>
            <p:cNvPr id="7" name="Group 6">
              <a:extLst>
                <a:ext uri="{FF2B5EF4-FFF2-40B4-BE49-F238E27FC236}">
                  <a16:creationId xmlns:a16="http://schemas.microsoft.com/office/drawing/2014/main" id="{CB1F401A-9369-8706-FDA4-507C36643563}"/>
                </a:ext>
              </a:extLst>
            </p:cNvPr>
            <p:cNvGrpSpPr/>
            <p:nvPr userDrawn="1"/>
          </p:nvGrpSpPr>
          <p:grpSpPr>
            <a:xfrm>
              <a:off x="6639658" y="2127886"/>
              <a:ext cx="2504342" cy="1469854"/>
              <a:chOff x="6639658" y="2127886"/>
              <a:chExt cx="2504342" cy="1469854"/>
            </a:xfrm>
          </p:grpSpPr>
          <p:sp>
            <p:nvSpPr>
              <p:cNvPr id="11" name="Google Shape;35;p30">
                <a:extLst>
                  <a:ext uri="{FF2B5EF4-FFF2-40B4-BE49-F238E27FC236}">
                    <a16:creationId xmlns:a16="http://schemas.microsoft.com/office/drawing/2014/main" id="{081B8427-7BBA-1691-C4BD-9BA00242E1B8}"/>
                  </a:ext>
                </a:extLst>
              </p:cNvPr>
              <p:cNvSpPr txBox="1"/>
              <p:nvPr userDrawn="1"/>
            </p:nvSpPr>
            <p:spPr>
              <a:xfrm>
                <a:off x="7128387" y="2140912"/>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600" b="0" i="0" u="none" strike="noStrike" cap="none" dirty="0">
                  <a:solidFill>
                    <a:schemeClr val="lt1"/>
                  </a:solidFill>
                  <a:latin typeface="Calibri"/>
                  <a:ea typeface="Calibri"/>
                  <a:cs typeface="Calibri"/>
                  <a:sym typeface="Calibri"/>
                </a:endParaRPr>
              </a:p>
            </p:txBody>
          </p:sp>
          <p:pic>
            <p:nvPicPr>
              <p:cNvPr id="12" name="Google Shape;38;p30">
                <a:extLst>
                  <a:ext uri="{FF2B5EF4-FFF2-40B4-BE49-F238E27FC236}">
                    <a16:creationId xmlns:a16="http://schemas.microsoft.com/office/drawing/2014/main" id="{2285A719-A539-AEA9-AFF3-CE6F06CDCE34}"/>
                  </a:ext>
                </a:extLst>
              </p:cNvPr>
              <p:cNvPicPr preferRelativeResize="0"/>
              <p:nvPr userDrawn="1"/>
            </p:nvPicPr>
            <p:blipFill rotWithShape="1">
              <a:blip r:embed="rId3">
                <a:alphaModFix/>
              </a:blip>
              <a:srcRect/>
              <a:stretch/>
            </p:blipFill>
            <p:spPr>
              <a:xfrm>
                <a:off x="6639658" y="2127886"/>
                <a:ext cx="361950" cy="361950"/>
              </a:xfrm>
              <a:prstGeom prst="rect">
                <a:avLst/>
              </a:prstGeom>
              <a:noFill/>
              <a:ln w="19050" cap="flat" cmpd="sng">
                <a:solidFill>
                  <a:schemeClr val="lt1"/>
                </a:solidFill>
                <a:prstDash val="solid"/>
                <a:round/>
                <a:headEnd type="none" w="sm" len="sm"/>
                <a:tailEnd type="none" w="sm" len="sm"/>
              </a:ln>
            </p:spPr>
          </p:pic>
          <p:grpSp>
            <p:nvGrpSpPr>
              <p:cNvPr id="16" name="Group 15">
                <a:extLst>
                  <a:ext uri="{FF2B5EF4-FFF2-40B4-BE49-F238E27FC236}">
                    <a16:creationId xmlns:a16="http://schemas.microsoft.com/office/drawing/2014/main" id="{A95B7D30-D23E-ECDC-32D8-238896B9B61E}"/>
                  </a:ext>
                </a:extLst>
              </p:cNvPr>
              <p:cNvGrpSpPr/>
              <p:nvPr userDrawn="1"/>
            </p:nvGrpSpPr>
            <p:grpSpPr>
              <a:xfrm>
                <a:off x="6639658" y="2681838"/>
                <a:ext cx="2504342" cy="915902"/>
                <a:chOff x="6639658" y="2681838"/>
                <a:chExt cx="2504342" cy="915902"/>
              </a:xfrm>
            </p:grpSpPr>
            <p:pic>
              <p:nvPicPr>
                <p:cNvPr id="18" name="Google Shape;36;p30">
                  <a:extLst>
                    <a:ext uri="{FF2B5EF4-FFF2-40B4-BE49-F238E27FC236}">
                      <a16:creationId xmlns:a16="http://schemas.microsoft.com/office/drawing/2014/main" id="{48C0B97E-B801-CBCF-D431-72AC1F4E66C8}"/>
                    </a:ext>
                  </a:extLst>
                </p:cNvPr>
                <p:cNvPicPr preferRelativeResize="0"/>
                <p:nvPr userDrawn="1"/>
              </p:nvPicPr>
              <p:blipFill rotWithShape="1">
                <a:blip r:embed="rId4">
                  <a:alphaModFix/>
                </a:blip>
                <a:srcRect/>
                <a:stretch/>
              </p:blipFill>
              <p:spPr>
                <a:xfrm>
                  <a:off x="6639658" y="2681838"/>
                  <a:ext cx="361950" cy="361950"/>
                </a:xfrm>
                <a:prstGeom prst="rect">
                  <a:avLst/>
                </a:prstGeom>
                <a:noFill/>
                <a:ln w="19050" cap="flat" cmpd="sng">
                  <a:solidFill>
                    <a:schemeClr val="lt1"/>
                  </a:solidFill>
                  <a:prstDash val="solid"/>
                  <a:round/>
                  <a:headEnd type="none" w="sm" len="sm"/>
                  <a:tailEnd type="none" w="sm" len="sm"/>
                </a:ln>
              </p:spPr>
            </p:pic>
            <p:pic>
              <p:nvPicPr>
                <p:cNvPr id="19" name="Google Shape;37;p30">
                  <a:extLst>
                    <a:ext uri="{FF2B5EF4-FFF2-40B4-BE49-F238E27FC236}">
                      <a16:creationId xmlns:a16="http://schemas.microsoft.com/office/drawing/2014/main" id="{BE6626BA-B849-4598-68FF-D8E234D742FD}"/>
                    </a:ext>
                  </a:extLst>
                </p:cNvPr>
                <p:cNvPicPr preferRelativeResize="0"/>
                <p:nvPr userDrawn="1"/>
              </p:nvPicPr>
              <p:blipFill rotWithShape="1">
                <a:blip r:embed="rId5">
                  <a:alphaModFix/>
                </a:blip>
                <a:srcRect/>
                <a:stretch/>
              </p:blipFill>
              <p:spPr>
                <a:xfrm>
                  <a:off x="6639658" y="3235790"/>
                  <a:ext cx="361950" cy="361950"/>
                </a:xfrm>
                <a:prstGeom prst="rect">
                  <a:avLst/>
                </a:prstGeom>
                <a:noFill/>
                <a:ln w="19050" cap="flat" cmpd="sng">
                  <a:solidFill>
                    <a:schemeClr val="lt1"/>
                  </a:solidFill>
                  <a:prstDash val="solid"/>
                  <a:round/>
                  <a:headEnd type="none" w="sm" len="sm"/>
                  <a:tailEnd type="none" w="sm" len="sm"/>
                </a:ln>
              </p:spPr>
            </p:pic>
            <p:sp>
              <p:nvSpPr>
                <p:cNvPr id="20" name="Google Shape;39;p30">
                  <a:extLst>
                    <a:ext uri="{FF2B5EF4-FFF2-40B4-BE49-F238E27FC236}">
                      <a16:creationId xmlns:a16="http://schemas.microsoft.com/office/drawing/2014/main" id="{6121FF27-7C37-AF4B-AF17-B21F2A65ADF6}"/>
                    </a:ext>
                  </a:extLst>
                </p:cNvPr>
                <p:cNvSpPr txBox="1"/>
                <p:nvPr userDrawn="1"/>
              </p:nvSpPr>
              <p:spPr>
                <a:xfrm>
                  <a:off x="7128387" y="2688351"/>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usgcrp</a:t>
                  </a:r>
                  <a:endParaRPr sz="1200" b="0" i="0" u="none" strike="noStrike" cap="none" dirty="0">
                    <a:solidFill>
                      <a:schemeClr val="lt1"/>
                    </a:solidFill>
                    <a:latin typeface="Calibri"/>
                    <a:ea typeface="Calibri"/>
                    <a:cs typeface="Calibri"/>
                    <a:sym typeface="Calibri"/>
                  </a:endParaRPr>
                </a:p>
              </p:txBody>
            </p:sp>
            <p:sp>
              <p:nvSpPr>
                <p:cNvPr id="21" name="Google Shape;40;p30">
                  <a:extLst>
                    <a:ext uri="{FF2B5EF4-FFF2-40B4-BE49-F238E27FC236}">
                      <a16:creationId xmlns:a16="http://schemas.microsoft.com/office/drawing/2014/main" id="{07E26245-E765-4DAB-9FBE-B088797AB1E9}"/>
                    </a:ext>
                  </a:extLst>
                </p:cNvPr>
                <p:cNvSpPr txBox="1"/>
                <p:nvPr userDrawn="1"/>
              </p:nvSpPr>
              <p:spPr>
                <a:xfrm>
                  <a:off x="7128387" y="3235790"/>
                  <a:ext cx="2015613" cy="36195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GlobalChange.gov</a:t>
                  </a:r>
                  <a:endParaRPr sz="1800" b="0" i="0" u="none" strike="noStrike" cap="none" dirty="0">
                    <a:solidFill>
                      <a:srgbClr val="000000"/>
                    </a:solidFill>
                    <a:latin typeface="Arial"/>
                    <a:ea typeface="Arial"/>
                    <a:cs typeface="Arial"/>
                    <a:sym typeface="Arial"/>
                  </a:endParaRPr>
                </a:p>
              </p:txBody>
            </p:sp>
          </p:grpSp>
        </p:grpSp>
        <p:sp>
          <p:nvSpPr>
            <p:cNvPr id="8" name="Google Shape;41;p30">
              <a:extLst>
                <a:ext uri="{FF2B5EF4-FFF2-40B4-BE49-F238E27FC236}">
                  <a16:creationId xmlns:a16="http://schemas.microsoft.com/office/drawing/2014/main" id="{25BE891C-2FDA-A1E6-D557-BFCA4DB28923}"/>
                </a:ext>
              </a:extLst>
            </p:cNvPr>
            <p:cNvSpPr txBox="1"/>
            <p:nvPr userDrawn="1"/>
          </p:nvSpPr>
          <p:spPr>
            <a:xfrm>
              <a:off x="6282811" y="1524772"/>
              <a:ext cx="2861189" cy="41655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200"/>
                <a:buFont typeface="Arial"/>
                <a:buNone/>
              </a:pPr>
              <a:r>
                <a:rPr lang="en-US" sz="1600" b="0" i="0" u="none" strike="noStrike" cap="none" dirty="0">
                  <a:solidFill>
                    <a:schemeClr val="lt1"/>
                  </a:solidFill>
                  <a:latin typeface="Calibri"/>
                  <a:ea typeface="Calibri"/>
                  <a:cs typeface="Calibri"/>
                  <a:sym typeface="Calibri"/>
                </a:rPr>
                <a:t>Connect with USGCRP:</a:t>
              </a:r>
              <a:endParaRPr sz="1800" b="0" i="0" u="none" strike="noStrike" cap="none" dirty="0">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24319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530860-5D58-5042-BB93-C7592BB8BF8A}"/>
              </a:ext>
            </a:extLst>
          </p:cNvPr>
          <p:cNvSpPr/>
          <p:nvPr userDrawn="1"/>
        </p:nvSpPr>
        <p:spPr>
          <a:xfrm>
            <a:off x="-1" y="296289"/>
            <a:ext cx="9144001" cy="1982454"/>
          </a:xfrm>
          <a:prstGeom prst="rect">
            <a:avLst/>
          </a:prstGeom>
          <a:solidFill>
            <a:srgbClr val="02639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dirty="0">
              <a:solidFill>
                <a:prstClr val="white"/>
              </a:solidFill>
            </a:endParaRPr>
          </a:p>
        </p:txBody>
      </p:sp>
      <p:sp>
        <p:nvSpPr>
          <p:cNvPr id="9" name="Rectangle 8">
            <a:extLst>
              <a:ext uri="{FF2B5EF4-FFF2-40B4-BE49-F238E27FC236}">
                <a16:creationId xmlns:a16="http://schemas.microsoft.com/office/drawing/2014/main" id="{ADF11DD2-1B42-084E-8B88-DBD82F4A97D4}"/>
              </a:ext>
            </a:extLst>
          </p:cNvPr>
          <p:cNvSpPr/>
          <p:nvPr userDrawn="1"/>
        </p:nvSpPr>
        <p:spPr>
          <a:xfrm>
            <a:off x="308114" y="404555"/>
            <a:ext cx="6397487" cy="461665"/>
          </a:xfrm>
          <a:prstGeom prst="rect">
            <a:avLst/>
          </a:prstGeom>
        </p:spPr>
        <p:txBody>
          <a:bodyPr wrap="square">
            <a:spAutoFit/>
          </a:bodyPr>
          <a:lstStyle/>
          <a:p>
            <a:r>
              <a:rPr lang="en-US" sz="2400" b="1" dirty="0">
                <a:solidFill>
                  <a:prstClr val="white"/>
                </a:solidFill>
                <a:cs typeface="Calibri" panose="020F0502020204030204" pitchFamily="34" charset="0"/>
              </a:rPr>
              <a:t>FIFTH NATIONAL CLIMATE ASSESSMENT</a:t>
            </a:r>
          </a:p>
        </p:txBody>
      </p:sp>
      <p:sp>
        <p:nvSpPr>
          <p:cNvPr id="11" name="Text Placeholder 10"/>
          <p:cNvSpPr>
            <a:spLocks noGrp="1"/>
          </p:cNvSpPr>
          <p:nvPr>
            <p:ph type="body" sz="quarter" idx="15" hasCustomPrompt="1"/>
          </p:nvPr>
        </p:nvSpPr>
        <p:spPr>
          <a:xfrm>
            <a:off x="307975" y="938205"/>
            <a:ext cx="6070600" cy="384175"/>
          </a:xfrm>
        </p:spPr>
        <p:txBody>
          <a:bodyPr anchor="ctr">
            <a:normAutofit/>
          </a:bodyPr>
          <a:lstStyle>
            <a:lvl1pPr marL="0" indent="0">
              <a:buNone/>
              <a:defRPr sz="1800" b="1" i="1" baseline="0">
                <a:solidFill>
                  <a:schemeClr val="bg1"/>
                </a:solidFill>
              </a:defRPr>
            </a:lvl1pPr>
          </a:lstStyle>
          <a:p>
            <a:pPr lvl="0"/>
            <a:r>
              <a:rPr lang="en-US" dirty="0"/>
              <a:t>Click to enter Chapter # | Chapter Title</a:t>
            </a:r>
          </a:p>
        </p:txBody>
      </p:sp>
      <p:sp>
        <p:nvSpPr>
          <p:cNvPr id="3" name="Subtitle 2"/>
          <p:cNvSpPr>
            <a:spLocks noGrp="1"/>
          </p:cNvSpPr>
          <p:nvPr>
            <p:ph type="subTitle" idx="1" hasCustomPrompt="1"/>
          </p:nvPr>
        </p:nvSpPr>
        <p:spPr>
          <a:xfrm>
            <a:off x="307975" y="1497134"/>
            <a:ext cx="6070600" cy="497082"/>
          </a:xfrm>
        </p:spPr>
        <p:txBody>
          <a:bodyPr>
            <a:normAutofit/>
          </a:bodyPr>
          <a:lstStyle>
            <a:lvl1pPr marL="0" indent="0" algn="l">
              <a:buNone/>
              <a:defRPr sz="16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enter Presenter’s Name |  Affiliation |  Date</a:t>
            </a:r>
          </a:p>
        </p:txBody>
      </p:sp>
      <p:pic>
        <p:nvPicPr>
          <p:cNvPr id="4" name="Picture 3" descr="A person carrying a solar panel&#10;&#10;Description automatically generated">
            <a:extLst>
              <a:ext uri="{FF2B5EF4-FFF2-40B4-BE49-F238E27FC236}">
                <a16:creationId xmlns:a16="http://schemas.microsoft.com/office/drawing/2014/main" id="{3187A6B5-3669-BC92-7F1C-77899804C888}"/>
              </a:ext>
            </a:extLst>
          </p:cNvPr>
          <p:cNvPicPr>
            <a:picLocks noChangeAspect="1"/>
          </p:cNvPicPr>
          <p:nvPr userDrawn="1"/>
        </p:nvPicPr>
        <p:blipFill rotWithShape="1">
          <a:blip r:embed="rId2"/>
          <a:srcRect t="16464" b="6598"/>
          <a:stretch/>
        </p:blipFill>
        <p:spPr>
          <a:xfrm>
            <a:off x="2" y="2168972"/>
            <a:ext cx="9143999" cy="4689025"/>
          </a:xfrm>
          <a:prstGeom prst="rect">
            <a:avLst/>
          </a:prstGeom>
        </p:spPr>
      </p:pic>
      <p:pic>
        <p:nvPicPr>
          <p:cNvPr id="6" name="Picture 5">
            <a:extLst>
              <a:ext uri="{FF2B5EF4-FFF2-40B4-BE49-F238E27FC236}">
                <a16:creationId xmlns:a16="http://schemas.microsoft.com/office/drawing/2014/main" id="{1255BB0F-115A-A44B-010A-C9F2EAB9F186}"/>
              </a:ext>
            </a:extLst>
          </p:cNvPr>
          <p:cNvPicPr>
            <a:picLocks noChangeAspect="1"/>
          </p:cNvPicPr>
          <p:nvPr userDrawn="1"/>
        </p:nvPicPr>
        <p:blipFill rotWithShape="1">
          <a:blip r:embed="rId3"/>
          <a:srcRect t="12065"/>
          <a:stretch/>
        </p:blipFill>
        <p:spPr>
          <a:xfrm>
            <a:off x="-3" y="1"/>
            <a:ext cx="9143999" cy="317176"/>
          </a:xfrm>
          <a:prstGeom prst="rect">
            <a:avLst/>
          </a:prstGeom>
        </p:spPr>
      </p:pic>
    </p:spTree>
    <p:extLst>
      <p:ext uri="{BB962C8B-B14F-4D97-AF65-F5344CB8AC3E}">
        <p14:creationId xmlns:p14="http://schemas.microsoft.com/office/powerpoint/2010/main" val="2290240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2938272" y="582895"/>
            <a:ext cx="5577078" cy="1302101"/>
          </a:xfrm>
        </p:spPr>
        <p:txBody>
          <a:bodyPr anchor="ctr">
            <a:normAutofit/>
          </a:bodyPr>
          <a:lstStyle>
            <a:lvl1pPr marL="0" indent="0">
              <a:buNone/>
              <a:defRPr sz="3600" baseline="0">
                <a:solidFill>
                  <a:srgbClr val="026393"/>
                </a:solidFill>
                <a:latin typeface="+mj-lt"/>
              </a:defRPr>
            </a:lvl1pPr>
          </a:lstStyle>
          <a:p>
            <a:pPr lvl="0"/>
            <a:r>
              <a:rPr lang="en-US" dirty="0"/>
              <a:t>Click to edit Key Message Title</a:t>
            </a:r>
          </a:p>
        </p:txBody>
      </p:sp>
      <p:sp>
        <p:nvSpPr>
          <p:cNvPr id="9" name="Content Placeholder 2"/>
          <p:cNvSpPr>
            <a:spLocks noGrp="1"/>
          </p:cNvSpPr>
          <p:nvPr>
            <p:ph idx="13" hasCustomPrompt="1"/>
          </p:nvPr>
        </p:nvSpPr>
        <p:spPr>
          <a:xfrm>
            <a:off x="628650" y="2441359"/>
            <a:ext cx="7886700" cy="3735603"/>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Key Message text</a:t>
            </a:r>
          </a:p>
        </p:txBody>
      </p:sp>
      <p:grpSp>
        <p:nvGrpSpPr>
          <p:cNvPr id="12" name="Group 11">
            <a:extLst>
              <a:ext uri="{FF2B5EF4-FFF2-40B4-BE49-F238E27FC236}">
                <a16:creationId xmlns:a16="http://schemas.microsoft.com/office/drawing/2014/main" id="{CB411764-5EC6-0641-F9FB-DE1C4B9A54B6}"/>
              </a:ext>
            </a:extLst>
          </p:cNvPr>
          <p:cNvGrpSpPr/>
          <p:nvPr userDrawn="1"/>
        </p:nvGrpSpPr>
        <p:grpSpPr>
          <a:xfrm>
            <a:off x="365760" y="413691"/>
            <a:ext cx="2182368" cy="1221956"/>
            <a:chOff x="365760" y="413691"/>
            <a:chExt cx="2182368" cy="1221956"/>
          </a:xfrm>
        </p:grpSpPr>
        <p:sp>
          <p:nvSpPr>
            <p:cNvPr id="3" name="Rectangle 2">
              <a:extLst>
                <a:ext uri="{FF2B5EF4-FFF2-40B4-BE49-F238E27FC236}">
                  <a16:creationId xmlns:a16="http://schemas.microsoft.com/office/drawing/2014/main" id="{49D71220-2A86-9D8E-68EC-22A0032909C9}"/>
                </a:ext>
              </a:extLst>
            </p:cNvPr>
            <p:cNvSpPr/>
            <p:nvPr userDrawn="1"/>
          </p:nvSpPr>
          <p:spPr>
            <a:xfrm>
              <a:off x="426720" y="1370471"/>
              <a:ext cx="2121408" cy="265176"/>
            </a:xfrm>
            <a:prstGeom prst="rect">
              <a:avLst/>
            </a:prstGeom>
            <a:solidFill>
              <a:srgbClr val="0263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 name="Rectangle 3">
              <a:extLst>
                <a:ext uri="{FF2B5EF4-FFF2-40B4-BE49-F238E27FC236}">
                  <a16:creationId xmlns:a16="http://schemas.microsoft.com/office/drawing/2014/main" id="{603999E0-E9D3-1B41-49E7-12A96378E65F}"/>
                </a:ext>
              </a:extLst>
            </p:cNvPr>
            <p:cNvSpPr/>
            <p:nvPr userDrawn="1"/>
          </p:nvSpPr>
          <p:spPr>
            <a:xfrm>
              <a:off x="426720" y="1092494"/>
              <a:ext cx="1414272" cy="265176"/>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a:extLst>
                <a:ext uri="{FF2B5EF4-FFF2-40B4-BE49-F238E27FC236}">
                  <a16:creationId xmlns:a16="http://schemas.microsoft.com/office/drawing/2014/main" id="{D029613D-3C8A-8794-8D2A-5AF946E76795}"/>
                </a:ext>
              </a:extLst>
            </p:cNvPr>
            <p:cNvSpPr txBox="1"/>
            <p:nvPr userDrawn="1"/>
          </p:nvSpPr>
          <p:spPr>
            <a:xfrm>
              <a:off x="365760" y="413691"/>
              <a:ext cx="1487424" cy="707886"/>
            </a:xfrm>
            <a:prstGeom prst="rect">
              <a:avLst/>
            </a:prstGeom>
            <a:noFill/>
          </p:spPr>
          <p:txBody>
            <a:bodyPr wrap="square" rtlCol="0">
              <a:spAutoFit/>
            </a:bodyPr>
            <a:lstStyle/>
            <a:p>
              <a:pPr algn="l"/>
              <a:r>
                <a:rPr lang="en-US" sz="2000" b="0" dirty="0">
                  <a:solidFill>
                    <a:srgbClr val="026393"/>
                  </a:solidFill>
                </a:rPr>
                <a:t>KEY </a:t>
              </a:r>
            </a:p>
            <a:p>
              <a:pPr algn="l"/>
              <a:r>
                <a:rPr lang="en-US" sz="2000" b="0" dirty="0">
                  <a:solidFill>
                    <a:srgbClr val="026393"/>
                  </a:solidFill>
                </a:rPr>
                <a:t>MESSAGE</a:t>
              </a:r>
            </a:p>
          </p:txBody>
        </p:sp>
      </p:grpSp>
      <p:sp>
        <p:nvSpPr>
          <p:cNvPr id="14" name="Content Placeholder 13">
            <a:extLst>
              <a:ext uri="{FF2B5EF4-FFF2-40B4-BE49-F238E27FC236}">
                <a16:creationId xmlns:a16="http://schemas.microsoft.com/office/drawing/2014/main" id="{0EADC9E4-3C3D-8C39-9C39-DF210A13A2B5}"/>
              </a:ext>
            </a:extLst>
          </p:cNvPr>
          <p:cNvSpPr>
            <a:spLocks noGrp="1"/>
          </p:cNvSpPr>
          <p:nvPr>
            <p:ph sz="quarter" idx="14" hasCustomPrompt="1"/>
          </p:nvPr>
        </p:nvSpPr>
        <p:spPr>
          <a:xfrm>
            <a:off x="1920144" y="501478"/>
            <a:ext cx="573088" cy="774700"/>
          </a:xfrm>
        </p:spPr>
        <p:txBody>
          <a:bodyPr>
            <a:noAutofit/>
          </a:bodyPr>
          <a:lstStyle>
            <a:lvl1pPr marL="0" indent="0" algn="ctr">
              <a:buNone/>
              <a:defRPr sz="7200">
                <a:solidFill>
                  <a:srgbClr val="026393"/>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10511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orizont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628650" y="243840"/>
            <a:ext cx="7886700" cy="4636918"/>
          </a:xfrm>
        </p:spPr>
        <p:txBody>
          <a:bodyPr anchor="t"/>
          <a:lstStyle>
            <a:lvl1pPr marL="0" indent="0" algn="l">
              <a:buNone/>
              <a:defRPr>
                <a:solidFill>
                  <a:schemeClr val="bg1"/>
                </a:solidFill>
              </a:defRPr>
            </a:lvl1pPr>
          </a:lstStyle>
          <a:p>
            <a:pPr lvl="0"/>
            <a:r>
              <a:rPr lang="en-US" dirty="0"/>
              <a:t>Edit Master text styles</a:t>
            </a:r>
          </a:p>
        </p:txBody>
      </p:sp>
      <p:sp>
        <p:nvSpPr>
          <p:cNvPr id="2" name="Title 1"/>
          <p:cNvSpPr>
            <a:spLocks noGrp="1"/>
          </p:cNvSpPr>
          <p:nvPr>
            <p:ph type="title" hasCustomPrompt="1"/>
          </p:nvPr>
        </p:nvSpPr>
        <p:spPr>
          <a:xfrm>
            <a:off x="628650" y="5221422"/>
            <a:ext cx="7886700" cy="918121"/>
          </a:xfrm>
          <a:noFill/>
          <a:ln w="19050">
            <a:noFill/>
          </a:ln>
        </p:spPr>
        <p:txBody>
          <a:bodyPr anchor="b">
            <a:normAutofit/>
          </a:bodyPr>
          <a:lstStyle>
            <a:lvl1pPr algn="ctr">
              <a:defRPr sz="2400" b="1" baseline="0">
                <a:solidFill>
                  <a:schemeClr val="tx1"/>
                </a:solidFill>
                <a:latin typeface="+mn-lt"/>
              </a:defRPr>
            </a:lvl1pPr>
          </a:lstStyle>
          <a:p>
            <a:r>
              <a:rPr lang="en-US" dirty="0"/>
              <a:t>Click to edit figure intent</a:t>
            </a:r>
          </a:p>
        </p:txBody>
      </p:sp>
      <p:sp>
        <p:nvSpPr>
          <p:cNvPr id="8" name="Rectangle 7">
            <a:extLst>
              <a:ext uri="{FF2B5EF4-FFF2-40B4-BE49-F238E27FC236}">
                <a16:creationId xmlns:a16="http://schemas.microsoft.com/office/drawing/2014/main" id="{8E431342-E439-F90A-192E-1C8A823E5A4C}"/>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09B0279-6CDB-1330-A56E-B3CDAB4AE4F9}"/>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412092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Picture">
    <p:spTree>
      <p:nvGrpSpPr>
        <p:cNvPr id="1" name=""/>
        <p:cNvGrpSpPr/>
        <p:nvPr/>
      </p:nvGrpSpPr>
      <p:grpSpPr>
        <a:xfrm>
          <a:off x="0" y="0"/>
          <a:ext cx="0" cy="0"/>
          <a:chOff x="0" y="0"/>
          <a:chExt cx="0" cy="0"/>
        </a:xfrm>
      </p:grpSpPr>
      <p:sp>
        <p:nvSpPr>
          <p:cNvPr id="9" name="Content Placeholder 8"/>
          <p:cNvSpPr>
            <a:spLocks noGrp="1"/>
          </p:cNvSpPr>
          <p:nvPr>
            <p:ph sz="quarter" idx="10"/>
          </p:nvPr>
        </p:nvSpPr>
        <p:spPr>
          <a:xfrm>
            <a:off x="3633848" y="457200"/>
            <a:ext cx="5225143" cy="5741719"/>
          </a:xfrm>
        </p:spPr>
        <p:txBody>
          <a:bodyPr anchor="t"/>
          <a:lstStyle>
            <a:lvl1pPr marL="0" indent="0" algn="l">
              <a:buNone/>
              <a:defRPr>
                <a:solidFill>
                  <a:schemeClr val="bg1"/>
                </a:solidFill>
              </a:defRPr>
            </a:lvl1pPr>
          </a:lstStyle>
          <a:p>
            <a:pPr lvl="0"/>
            <a:r>
              <a:rPr lang="en-US"/>
              <a:t>Edit Master text styles</a:t>
            </a:r>
          </a:p>
        </p:txBody>
      </p:sp>
      <p:sp>
        <p:nvSpPr>
          <p:cNvPr id="2" name="Title 1"/>
          <p:cNvSpPr>
            <a:spLocks noGrp="1"/>
          </p:cNvSpPr>
          <p:nvPr>
            <p:ph type="title" hasCustomPrompt="1"/>
          </p:nvPr>
        </p:nvSpPr>
        <p:spPr>
          <a:xfrm>
            <a:off x="446961" y="457200"/>
            <a:ext cx="2949178" cy="1600200"/>
          </a:xfrm>
          <a:noFill/>
          <a:ln w="19050">
            <a:noFill/>
          </a:ln>
        </p:spPr>
        <p:txBody>
          <a:bodyPr anchor="b">
            <a:normAutofit/>
          </a:bodyPr>
          <a:lstStyle>
            <a:lvl1pPr>
              <a:defRPr sz="2400" b="1" baseline="0">
                <a:solidFill>
                  <a:schemeClr val="tx1"/>
                </a:solidFill>
                <a:latin typeface="+mn-lt"/>
              </a:defRPr>
            </a:lvl1pPr>
          </a:lstStyle>
          <a:p>
            <a:r>
              <a:rPr lang="en-US" dirty="0"/>
              <a:t>Click to edit figure intent</a:t>
            </a:r>
          </a:p>
        </p:txBody>
      </p:sp>
      <p:sp>
        <p:nvSpPr>
          <p:cNvPr id="7" name="Rectangle 6">
            <a:extLst>
              <a:ext uri="{FF2B5EF4-FFF2-40B4-BE49-F238E27FC236}">
                <a16:creationId xmlns:a16="http://schemas.microsoft.com/office/drawing/2014/main" id="{3285F582-D022-5B56-437E-4C8EB2A796D2}"/>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2AFEDEC-877C-393A-6DD7-DA9E10454877}"/>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252237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Team">
    <p:spTree>
      <p:nvGrpSpPr>
        <p:cNvPr id="1" name=""/>
        <p:cNvGrpSpPr/>
        <p:nvPr/>
      </p:nvGrpSpPr>
      <p:grpSpPr>
        <a:xfrm>
          <a:off x="0" y="0"/>
          <a:ext cx="0" cy="0"/>
          <a:chOff x="0" y="0"/>
          <a:chExt cx="0" cy="0"/>
        </a:xfrm>
      </p:grpSpPr>
      <p:sp>
        <p:nvSpPr>
          <p:cNvPr id="9" name="Content Placeholder 2"/>
          <p:cNvSpPr>
            <a:spLocks noGrp="1"/>
          </p:cNvSpPr>
          <p:nvPr>
            <p:ph idx="13" hasCustomPrompt="1"/>
          </p:nvPr>
        </p:nvSpPr>
        <p:spPr>
          <a:xfrm>
            <a:off x="628650" y="1353313"/>
            <a:ext cx="7886700" cy="4762690"/>
          </a:xfrm>
        </p:spPr>
        <p:txBody>
          <a:bodyPr numCol="2" spcCol="182880">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
        <p:nvSpPr>
          <p:cNvPr id="15" name="TextBox 14">
            <a:extLst>
              <a:ext uri="{FF2B5EF4-FFF2-40B4-BE49-F238E27FC236}">
                <a16:creationId xmlns:a16="http://schemas.microsoft.com/office/drawing/2014/main" id="{616A732D-BBB5-511D-0133-CD4B8C1AB67C}"/>
              </a:ext>
            </a:extLst>
          </p:cNvPr>
          <p:cNvSpPr txBox="1"/>
          <p:nvPr userDrawn="1"/>
        </p:nvSpPr>
        <p:spPr>
          <a:xfrm>
            <a:off x="628650" y="377952"/>
            <a:ext cx="7886700" cy="707886"/>
          </a:xfrm>
          <a:prstGeom prst="rect">
            <a:avLst/>
          </a:prstGeom>
          <a:noFill/>
        </p:spPr>
        <p:txBody>
          <a:bodyPr wrap="square" rtlCol="0">
            <a:spAutoFit/>
          </a:bodyPr>
          <a:lstStyle/>
          <a:p>
            <a:r>
              <a:rPr lang="en-US" sz="4000" b="0" dirty="0">
                <a:solidFill>
                  <a:srgbClr val="026393"/>
                </a:solidFill>
                <a:latin typeface="+mj-lt"/>
              </a:rPr>
              <a:t>Chapter Team</a:t>
            </a:r>
          </a:p>
        </p:txBody>
      </p:sp>
    </p:spTree>
    <p:extLst>
      <p:ext uri="{BB962C8B-B14F-4D97-AF65-F5344CB8AC3E}">
        <p14:creationId xmlns:p14="http://schemas.microsoft.com/office/powerpoint/2010/main" val="247472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F274237-B5FC-5F13-7B91-F9CBCED7BC7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B7073D-A249-6AE6-E43D-6C0E9F92A1E6}"/>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
        <p:nvSpPr>
          <p:cNvPr id="2" name="Text Placeholder 9">
            <a:extLst>
              <a:ext uri="{FF2B5EF4-FFF2-40B4-BE49-F238E27FC236}">
                <a16:creationId xmlns:a16="http://schemas.microsoft.com/office/drawing/2014/main" id="{BC10BA22-F939-CDBA-450C-BE7FBC46CC01}"/>
              </a:ext>
            </a:extLst>
          </p:cNvPr>
          <p:cNvSpPr>
            <a:spLocks noGrp="1"/>
          </p:cNvSpPr>
          <p:nvPr>
            <p:ph type="body" sz="quarter" idx="10" hasCustomPrompt="1"/>
          </p:nvPr>
        </p:nvSpPr>
        <p:spPr>
          <a:xfrm>
            <a:off x="409074" y="3843453"/>
            <a:ext cx="7793455" cy="1302101"/>
          </a:xfrm>
        </p:spPr>
        <p:txBody>
          <a:bodyPr anchor="ctr">
            <a:normAutofit/>
          </a:bodyPr>
          <a:lstStyle>
            <a:lvl1pPr marL="0" indent="0">
              <a:buNone/>
              <a:defRPr sz="4400" baseline="0">
                <a:solidFill>
                  <a:srgbClr val="026393"/>
                </a:solidFill>
                <a:latin typeface="+mj-lt"/>
              </a:defRPr>
            </a:lvl1pPr>
          </a:lstStyle>
          <a:p>
            <a:pPr lvl="0"/>
            <a:r>
              <a:rPr lang="en-US" dirty="0"/>
              <a:t>Click to edit Section Header</a:t>
            </a:r>
          </a:p>
        </p:txBody>
      </p:sp>
    </p:spTree>
    <p:extLst>
      <p:ext uri="{BB962C8B-B14F-4D97-AF65-F5344CB8AC3E}">
        <p14:creationId xmlns:p14="http://schemas.microsoft.com/office/powerpoint/2010/main" val="72060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2EB190F-57ED-4139-B97C-588783A5575D}"/>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9"/>
          <p:cNvSpPr>
            <a:spLocks noGrp="1"/>
          </p:cNvSpPr>
          <p:nvPr>
            <p:ph type="body" sz="quarter" idx="10" hasCustomPrompt="1"/>
          </p:nvPr>
        </p:nvSpPr>
        <p:spPr>
          <a:xfrm>
            <a:off x="628650" y="582895"/>
            <a:ext cx="7886700" cy="1302101"/>
          </a:xfrm>
        </p:spPr>
        <p:txBody>
          <a:bodyPr anchor="ctr">
            <a:normAutofit/>
          </a:bodyPr>
          <a:lstStyle>
            <a:lvl1pPr marL="0" indent="0">
              <a:buNone/>
              <a:defRPr sz="3600" baseline="0">
                <a:solidFill>
                  <a:srgbClr val="026393"/>
                </a:solidFill>
                <a:latin typeface="+mj-lt"/>
              </a:defRPr>
            </a:lvl1pPr>
          </a:lstStyle>
          <a:p>
            <a:pPr lvl="0"/>
            <a:r>
              <a:rPr lang="en-US" dirty="0"/>
              <a:t>Click to edit title</a:t>
            </a:r>
          </a:p>
        </p:txBody>
      </p:sp>
      <p:sp>
        <p:nvSpPr>
          <p:cNvPr id="9" name="Content Placeholder 2"/>
          <p:cNvSpPr>
            <a:spLocks noGrp="1"/>
          </p:cNvSpPr>
          <p:nvPr>
            <p:ph idx="13" hasCustomPrompt="1"/>
          </p:nvPr>
        </p:nvSpPr>
        <p:spPr>
          <a:xfrm>
            <a:off x="628650" y="2105527"/>
            <a:ext cx="7886700" cy="4071436"/>
          </a:xfrm>
        </p:spPr>
        <p:txBody>
          <a:bodyPr>
            <a:normAutofit/>
          </a:bodyPr>
          <a:lstStyle>
            <a:lvl1pPr marL="0" indent="0">
              <a:lnSpc>
                <a:spcPct val="100000"/>
              </a:lnSpc>
              <a:spcBef>
                <a:spcPts val="0"/>
              </a:spcBef>
              <a:spcAft>
                <a:spcPts val="1200"/>
              </a:spcAft>
              <a:buNone/>
              <a:defRPr sz="2000"/>
            </a:lvl1pPr>
            <a:lvl2pPr marL="457200" indent="0">
              <a:buNone/>
              <a:defRPr sz="2000"/>
            </a:lvl2pPr>
            <a:lvl3pPr>
              <a:defRPr sz="1800"/>
            </a:lvl3pPr>
            <a:lvl4pPr>
              <a:defRPr sz="1600"/>
            </a:lvl4pPr>
            <a:lvl5pPr>
              <a:defRPr sz="1600"/>
            </a:lvl5pPr>
          </a:lstStyle>
          <a:p>
            <a:pPr lvl="0"/>
            <a:r>
              <a:rPr lang="en-US" dirty="0"/>
              <a:t>Click to edit text</a:t>
            </a:r>
          </a:p>
        </p:txBody>
      </p:sp>
      <p:sp>
        <p:nvSpPr>
          <p:cNvPr id="16" name="Rectangle 15">
            <a:extLst>
              <a:ext uri="{FF2B5EF4-FFF2-40B4-BE49-F238E27FC236}">
                <a16:creationId xmlns:a16="http://schemas.microsoft.com/office/drawing/2014/main" id="{837600C7-BD6D-B067-258C-FC0CEF80EB05}"/>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82225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2672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000"/>
            </a:lvl1pPr>
            <a:lvl2pPr>
              <a:defRPr sz="1800"/>
            </a:lvl2pPr>
            <a:lvl3pPr>
              <a:defRPr sz="16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9"/>
          <p:cNvSpPr>
            <a:spLocks noGrp="1"/>
          </p:cNvSpPr>
          <p:nvPr>
            <p:ph type="body" sz="quarter" idx="10" hasCustomPrompt="1"/>
          </p:nvPr>
        </p:nvSpPr>
        <p:spPr>
          <a:xfrm>
            <a:off x="426720" y="413691"/>
            <a:ext cx="8088630" cy="1221956"/>
          </a:xfrm>
        </p:spPr>
        <p:txBody>
          <a:bodyPr anchor="ctr">
            <a:normAutofit/>
          </a:bodyPr>
          <a:lstStyle>
            <a:lvl1pPr marL="0" indent="0">
              <a:buNone/>
              <a:defRPr sz="3600">
                <a:solidFill>
                  <a:srgbClr val="026393"/>
                </a:solidFill>
                <a:latin typeface="+mj-lt"/>
              </a:defRPr>
            </a:lvl1pPr>
          </a:lstStyle>
          <a:p>
            <a:pPr lvl="0"/>
            <a:r>
              <a:rPr lang="en-US" dirty="0"/>
              <a:t>Click to edit title</a:t>
            </a:r>
          </a:p>
        </p:txBody>
      </p:sp>
      <p:sp>
        <p:nvSpPr>
          <p:cNvPr id="15" name="Rectangle 14">
            <a:extLst>
              <a:ext uri="{FF2B5EF4-FFF2-40B4-BE49-F238E27FC236}">
                <a16:creationId xmlns:a16="http://schemas.microsoft.com/office/drawing/2014/main" id="{79D0DD83-D4ED-FB6B-AC6B-701A8FA57511}"/>
              </a:ext>
            </a:extLst>
          </p:cNvPr>
          <p:cNvSpPr/>
          <p:nvPr userDrawn="1"/>
        </p:nvSpPr>
        <p:spPr>
          <a:xfrm>
            <a:off x="0" y="6444308"/>
            <a:ext cx="9144000" cy="413691"/>
          </a:xfrm>
          <a:prstGeom prst="rect">
            <a:avLst/>
          </a:prstGeom>
          <a:solidFill>
            <a:srgbClr val="209D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28A5234-F013-5CF0-FBAD-852AC47C504A}"/>
              </a:ext>
            </a:extLst>
          </p:cNvPr>
          <p:cNvSpPr/>
          <p:nvPr userDrawn="1"/>
        </p:nvSpPr>
        <p:spPr>
          <a:xfrm>
            <a:off x="1858781" y="6483320"/>
            <a:ext cx="5426439" cy="276999"/>
          </a:xfrm>
          <a:prstGeom prst="rect">
            <a:avLst/>
          </a:prstGeom>
        </p:spPr>
        <p:txBody>
          <a:bodyPr wrap="square">
            <a:spAutoFit/>
          </a:bodyPr>
          <a:lstStyle/>
          <a:p>
            <a:pPr algn="ctr"/>
            <a:r>
              <a:rPr lang="en-US" sz="1200" dirty="0">
                <a:solidFill>
                  <a:schemeClr val="bg1"/>
                </a:solidFill>
              </a:rPr>
              <a:t>Chapter 23  |  Fifth National Climate Assessment  |  nca2023.globalchange.gov</a:t>
            </a:r>
          </a:p>
        </p:txBody>
      </p:sp>
    </p:spTree>
    <p:extLst>
      <p:ext uri="{BB962C8B-B14F-4D97-AF65-F5344CB8AC3E}">
        <p14:creationId xmlns:p14="http://schemas.microsoft.com/office/powerpoint/2010/main" val="155546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hape 14">
            <a:extLst>
              <a:ext uri="{FF2B5EF4-FFF2-40B4-BE49-F238E27FC236}">
                <a16:creationId xmlns:a16="http://schemas.microsoft.com/office/drawing/2014/main" id="{6DB39B50-A37F-8D49-8561-48BB1F8AA68E}"/>
              </a:ext>
            </a:extLst>
          </p:cNvPr>
          <p:cNvSpPr txBox="1"/>
          <p:nvPr userDrawn="1"/>
        </p:nvSpPr>
        <p:spPr>
          <a:xfrm>
            <a:off x="7337686" y="6543675"/>
            <a:ext cx="1745990" cy="244474"/>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bg1"/>
                </a:solidFill>
                <a:latin typeface="Calibri"/>
                <a:ea typeface="Calibri"/>
                <a:cs typeface="Calibri"/>
                <a:sym typeface="Calibri"/>
              </a:rPr>
              <a:pPr marL="0" marR="0" lvl="0" indent="0" algn="r" rtl="0">
                <a:spcBef>
                  <a:spcPts val="0"/>
                </a:spcBef>
                <a:spcAft>
                  <a:spcPts val="0"/>
                </a:spcAft>
                <a:buSzPct val="25000"/>
                <a:buNone/>
              </a:pPr>
              <a:t>‹#›</a:t>
            </a:fld>
            <a:endParaRPr lang="en-US" sz="1200" b="0" i="0" u="none" strike="noStrike" cap="none" baseline="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187566361"/>
      </p:ext>
    </p:extLst>
  </p:cSld>
  <p:clrMap bg1="lt1" tx1="dk1" bg2="lt2" tx2="dk2" accent1="accent1" accent2="accent2" accent3="accent3" accent4="accent4" accent5="accent5" accent6="accent6" hlink="hlink" folHlink="folHlink"/>
  <p:sldLayoutIdLst>
    <p:sldLayoutId id="2147483683" r:id="rId1"/>
    <p:sldLayoutId id="2147483682" r:id="rId2"/>
    <p:sldLayoutId id="2147483677" r:id="rId3"/>
    <p:sldLayoutId id="2147483675" r:id="rId4"/>
    <p:sldLayoutId id="2147483669" r:id="rId5"/>
    <p:sldLayoutId id="2147483680" r:id="rId6"/>
    <p:sldLayoutId id="2147483685" r:id="rId7"/>
    <p:sldLayoutId id="2147483686" r:id="rId8"/>
    <p:sldLayoutId id="2147483687" r:id="rId9"/>
    <p:sldLayoutId id="2147483688"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nca2023.globalchange.gov/chapter/23/" TargetMode="External"/><Relationship Id="rId2" Type="http://schemas.openxmlformats.org/officeDocument/2006/relationships/hyperlink" Target="https://nca2023.globalchange.gov/" TargetMode="Externa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atlas.globalchange.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doi.org/10.7930/NCA5.2023.CH23"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EAC55B-356A-F75D-DF88-CB5D886650FE}"/>
              </a:ext>
            </a:extLst>
          </p:cNvPr>
          <p:cNvSpPr>
            <a:spLocks noGrp="1"/>
          </p:cNvSpPr>
          <p:nvPr>
            <p:ph idx="13"/>
          </p:nvPr>
        </p:nvSpPr>
        <p:spPr>
          <a:xfrm>
            <a:off x="628649" y="1698171"/>
            <a:ext cx="5298621" cy="4478792"/>
          </a:xfrm>
        </p:spPr>
        <p:txBody>
          <a:bodyPr/>
          <a:lstStyle/>
          <a:p>
            <a:pPr marL="285750" indent="-285750">
              <a:buFont typeface="Arial" panose="020B0604020202020204" pitchFamily="34" charset="0"/>
              <a:buChar char="•"/>
            </a:pPr>
            <a:r>
              <a:rPr lang="en-US" sz="2000" dirty="0"/>
              <a:t>NCA5 Website: </a:t>
            </a:r>
            <a:r>
              <a:rPr lang="en-US" sz="2000" dirty="0">
                <a:hlinkClick r:id="rId2"/>
              </a:rPr>
              <a:t>https://nca2023.globalchange.gov</a:t>
            </a:r>
            <a:endParaRPr lang="en-US" sz="2000" dirty="0"/>
          </a:p>
          <a:p>
            <a:pPr marL="285750" indent="-285750">
              <a:buFont typeface="Arial" panose="020B0604020202020204" pitchFamily="34" charset="0"/>
              <a:buChar char="•"/>
            </a:pPr>
            <a:r>
              <a:rPr lang="en-US" sz="2000" dirty="0"/>
              <a:t>Chapter Website: </a:t>
            </a:r>
            <a:r>
              <a:rPr lang="en-US" sz="2000" dirty="0">
                <a:hlinkClick r:id="rId3"/>
              </a:rPr>
              <a:t>https://nca2023.globalchange.gov/chapter/23</a:t>
            </a:r>
            <a:endParaRPr lang="en-US" sz="2000" dirty="0"/>
          </a:p>
          <a:p>
            <a:pPr marL="285750" indent="-285750">
              <a:buFont typeface="Arial" panose="020B0604020202020204" pitchFamily="34" charset="0"/>
              <a:buChar char="•"/>
            </a:pPr>
            <a:r>
              <a:rPr lang="en-US" sz="2000" dirty="0"/>
              <a:t>NCA5 Atlas: </a:t>
            </a:r>
            <a:r>
              <a:rPr lang="en-US" sz="2000" dirty="0">
                <a:hlinkClick r:id="rId4"/>
              </a:rPr>
              <a:t>https://atlas.globalchange.gov</a:t>
            </a:r>
            <a:endParaRPr lang="en-US" sz="2000" dirty="0"/>
          </a:p>
          <a:p>
            <a:pPr marL="285750" indent="-285750">
              <a:buFont typeface="Arial" panose="020B0604020202020204" pitchFamily="34" charset="0"/>
              <a:buChar char="•"/>
            </a:pPr>
            <a:r>
              <a:rPr lang="en-US" sz="2000" dirty="0"/>
              <a:t>Figure captions: Captions can be found in the slide notes of this deck</a:t>
            </a:r>
          </a:p>
          <a:p>
            <a:pPr marL="285750" indent="-285750">
              <a:buFont typeface="Arial" panose="020B0604020202020204" pitchFamily="34" charset="0"/>
              <a:buChar char="•"/>
            </a:pPr>
            <a:r>
              <a:rPr lang="en-US" sz="2000" dirty="0"/>
              <a:t>Social media: @usgcrp, #NCA5</a:t>
            </a:r>
          </a:p>
        </p:txBody>
      </p:sp>
      <p:pic>
        <p:nvPicPr>
          <p:cNvPr id="5" name="Picture 2" descr="A qr code with black squares&#10;&#10;Description automatically generated">
            <a:extLst>
              <a:ext uri="{FF2B5EF4-FFF2-40B4-BE49-F238E27FC236}">
                <a16:creationId xmlns:a16="http://schemas.microsoft.com/office/drawing/2014/main" id="{633693E5-2F2E-8E22-C5CD-82753022598D}"/>
              </a:ext>
            </a:extLst>
          </p:cNvPr>
          <p:cNvPicPr>
            <a:picLocks noGrp="1" noChangeAspect="1" noChangeArrowheads="1"/>
          </p:cNvPicPr>
          <p:nvPr>
            <p:ph sz="quarter" idx="14"/>
          </p:nvPr>
        </p:nvPicPr>
        <p:blipFill>
          <a:blip r:embed="rId5">
            <a:extLst>
              <a:ext uri="{28A0092B-C50C-407E-A947-70E740481C1C}">
                <a14:useLocalDpi xmlns:a14="http://schemas.microsoft.com/office/drawing/2010/main" val="0"/>
              </a:ext>
            </a:extLst>
          </a:blip>
          <a:stretch>
            <a:fillRect/>
          </a:stretch>
        </p:blipFill>
        <p:spPr bwMode="auto">
          <a:xfrm>
            <a:off x="6339567" y="2401887"/>
            <a:ext cx="2054225" cy="20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41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40B077-7EDE-BB70-42B6-D0318C6B2D70}"/>
              </a:ext>
            </a:extLst>
          </p:cNvPr>
          <p:cNvSpPr>
            <a:spLocks noGrp="1"/>
          </p:cNvSpPr>
          <p:nvPr>
            <p:ph type="title"/>
          </p:nvPr>
        </p:nvSpPr>
        <p:spPr>
          <a:xfrm>
            <a:off x="563616" y="4990808"/>
            <a:ext cx="8016766" cy="1819894"/>
          </a:xfrm>
        </p:spPr>
        <p:txBody>
          <a:bodyPr anchor="ctr" anchorCtr="0">
            <a:norm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23.3. In the face of climate change, the health of Caribbean people, plants, animals, and ecosystems depends on coordination across multiple scales and boundaries.</a:t>
            </a:r>
            <a:endParaRPr lang="en-US" sz="20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5F4CCBCB-2139-66AB-9A64-52828D8BFAA7}"/>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2291"/>
          <a:stretch/>
        </p:blipFill>
        <p:spPr>
          <a:xfrm>
            <a:off x="1492546" y="346841"/>
            <a:ext cx="6158908" cy="4860548"/>
          </a:xfrm>
          <a:prstGeom prst="rect">
            <a:avLst/>
          </a:prstGeom>
        </p:spPr>
      </p:pic>
    </p:spTree>
    <p:extLst>
      <p:ext uri="{BB962C8B-B14F-4D97-AF65-F5344CB8AC3E}">
        <p14:creationId xmlns:p14="http://schemas.microsoft.com/office/powerpoint/2010/main" val="179179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4B62A0E5-83C5-9192-2BE7-0F81C1899F8D}"/>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147" b="504"/>
          <a:stretch/>
        </p:blipFill>
        <p:spPr bwMode="auto">
          <a:xfrm>
            <a:off x="3573019" y="158963"/>
            <a:ext cx="5218613" cy="6127534"/>
          </a:xfrm>
          <a:prstGeom prst="rect">
            <a:avLst/>
          </a:prstGeom>
          <a:ln>
            <a:noFill/>
          </a:ln>
          <a:extLst>
            <a:ext uri="{53640926-AAD7-44D8-BBD7-CCE9431645EC}">
              <a14:shadowObscured xmlns:a14="http://schemas.microsoft.com/office/drawing/2010/main"/>
            </a:ext>
          </a:extLst>
        </p:spPr>
      </p:pic>
      <p:sp>
        <p:nvSpPr>
          <p:cNvPr id="3" name="Title 2">
            <a:extLst>
              <a:ext uri="{FF2B5EF4-FFF2-40B4-BE49-F238E27FC236}">
                <a16:creationId xmlns:a16="http://schemas.microsoft.com/office/drawing/2014/main" id="{0255F88E-5B78-C297-1CDA-3EAB412A7EDC}"/>
              </a:ext>
            </a:extLst>
          </p:cNvPr>
          <p:cNvSpPr>
            <a:spLocks noGrp="1"/>
          </p:cNvSpPr>
          <p:nvPr>
            <p:ph type="title"/>
          </p:nvPr>
        </p:nvSpPr>
        <p:spPr>
          <a:xfrm>
            <a:off x="352368" y="457200"/>
            <a:ext cx="3289466" cy="1600200"/>
          </a:xfrm>
        </p:spPr>
        <p:txBody>
          <a:bodyPr anchor="ctr" anchorCtr="0">
            <a:normAutofit/>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23.4. Public health is shaped by sociocultural factors and further affected by climate change. </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30096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EBD11B-D982-0C76-6FE1-E2088C84BEBD}"/>
              </a:ext>
            </a:extLst>
          </p:cNvPr>
          <p:cNvSpPr>
            <a:spLocks noGrp="1"/>
          </p:cNvSpPr>
          <p:nvPr>
            <p:ph type="title"/>
          </p:nvPr>
        </p:nvSpPr>
        <p:spPr>
          <a:xfrm>
            <a:off x="733096" y="5083611"/>
            <a:ext cx="7677807" cy="1600200"/>
          </a:xfrm>
        </p:spPr>
        <p:txBody>
          <a:bodyPr anchor="ctr" anchorCtr="0">
            <a:norm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23.5. Excess mortality from Hurricane Maria was most common among Puerto Rico’s most impoverished residents. </a:t>
            </a:r>
            <a:endParaRPr lang="en-US" sz="28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23CF80FC-6EFA-3199-F843-F30CAB79FA2B}"/>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253"/>
          <a:stretch/>
        </p:blipFill>
        <p:spPr>
          <a:xfrm>
            <a:off x="1319039" y="204952"/>
            <a:ext cx="6505922" cy="5312211"/>
          </a:xfrm>
          <a:prstGeom prst="rect">
            <a:avLst/>
          </a:prstGeom>
        </p:spPr>
      </p:pic>
    </p:spTree>
    <p:extLst>
      <p:ext uri="{BB962C8B-B14F-4D97-AF65-F5344CB8AC3E}">
        <p14:creationId xmlns:p14="http://schemas.microsoft.com/office/powerpoint/2010/main" val="3923185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FEA93E-CE0F-C445-B8B5-30BC9089AF90}"/>
              </a:ext>
            </a:extLst>
          </p:cNvPr>
          <p:cNvSpPr>
            <a:spLocks noGrp="1"/>
          </p:cNvSpPr>
          <p:nvPr>
            <p:ph type="title"/>
          </p:nvPr>
        </p:nvSpPr>
        <p:spPr>
          <a:xfrm>
            <a:off x="628649" y="5186855"/>
            <a:ext cx="7886700" cy="849977"/>
          </a:xfrm>
        </p:spPr>
        <p:txBody>
          <a:bodyPr>
            <a:normAutofit/>
          </a:bodyPr>
          <a:lstStyle/>
          <a:p>
            <a:pPr algn="ctr"/>
            <a:r>
              <a:rPr lang="en-US" sz="2000" dirty="0"/>
              <a:t>Figure 23.6. Coral reefs provide substantial coastal protection benefits to the US Caribbean each year.</a:t>
            </a:r>
          </a:p>
        </p:txBody>
      </p:sp>
      <p:pic>
        <p:nvPicPr>
          <p:cNvPr id="5" name="Content Placeholder 4">
            <a:extLst>
              <a:ext uri="{FF2B5EF4-FFF2-40B4-BE49-F238E27FC236}">
                <a16:creationId xmlns:a16="http://schemas.microsoft.com/office/drawing/2014/main" id="{B5041A87-7DC1-8A73-D362-430F6C3237FE}"/>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238"/>
          <a:stretch/>
        </p:blipFill>
        <p:spPr>
          <a:xfrm>
            <a:off x="336706" y="821168"/>
            <a:ext cx="8470585" cy="3930768"/>
          </a:xfrm>
          <a:prstGeom prst="rect">
            <a:avLst/>
          </a:prstGeom>
        </p:spPr>
      </p:pic>
    </p:spTree>
    <p:extLst>
      <p:ext uri="{BB962C8B-B14F-4D97-AF65-F5344CB8AC3E}">
        <p14:creationId xmlns:p14="http://schemas.microsoft.com/office/powerpoint/2010/main" val="408894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BC355-2F76-2066-3CD6-65D7A9CF3179}"/>
              </a:ext>
            </a:extLst>
          </p:cNvPr>
          <p:cNvSpPr>
            <a:spLocks noGrp="1"/>
          </p:cNvSpPr>
          <p:nvPr>
            <p:ph type="title"/>
          </p:nvPr>
        </p:nvSpPr>
        <p:spPr>
          <a:xfrm>
            <a:off x="772510" y="4957948"/>
            <a:ext cx="7598979" cy="1900052"/>
          </a:xfrm>
        </p:spPr>
        <p:txBody>
          <a:bodyPr anchor="ctr" anchorCtr="0">
            <a:norm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23.6. Both climate and non-climate stressors affect aquatic and terrestrial ecosystems and biodiversity in the US Caribbean.</a:t>
            </a:r>
            <a:endParaRPr lang="en-US" sz="28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1D596D41-C313-0A72-2B07-3A825571BDF0}"/>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351"/>
          <a:stretch/>
        </p:blipFill>
        <p:spPr>
          <a:xfrm>
            <a:off x="1620417" y="186002"/>
            <a:ext cx="5903166" cy="5243155"/>
          </a:xfrm>
          <a:prstGeom prst="rect">
            <a:avLst/>
          </a:prstGeom>
        </p:spPr>
      </p:pic>
    </p:spTree>
    <p:extLst>
      <p:ext uri="{BB962C8B-B14F-4D97-AF65-F5344CB8AC3E}">
        <p14:creationId xmlns:p14="http://schemas.microsoft.com/office/powerpoint/2010/main" val="2732530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9BC355-2F76-2066-3CD6-65D7A9CF3179}"/>
              </a:ext>
            </a:extLst>
          </p:cNvPr>
          <p:cNvSpPr>
            <a:spLocks noGrp="1"/>
          </p:cNvSpPr>
          <p:nvPr>
            <p:ph type="title"/>
          </p:nvPr>
        </p:nvSpPr>
        <p:spPr>
          <a:xfrm>
            <a:off x="248152" y="461123"/>
            <a:ext cx="2759377" cy="1900052"/>
          </a:xfrm>
        </p:spPr>
        <p:txBody>
          <a:bodyPr anchor="ctr" anchorCtr="0">
            <a:normAutofit/>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23.7. Risks to food and water systems differ under wet and dry scenarios.</a:t>
            </a:r>
            <a:r>
              <a:rPr lang="en-US" sz="2000" dirty="0">
                <a:effectLst/>
                <a:latin typeface="Calibri" panose="020F0502020204030204" pitchFamily="34" charset="0"/>
                <a:cs typeface="Calibri" panose="020F0502020204030204" pitchFamily="34" charset="0"/>
              </a:rPr>
              <a:t> </a:t>
            </a:r>
            <a:endParaRPr lang="en-US" sz="2000" dirty="0">
              <a:latin typeface="Calibri" panose="020F0502020204030204" pitchFamily="34" charset="0"/>
              <a:cs typeface="Calibri" panose="020F0502020204030204" pitchFamily="34" charset="0"/>
            </a:endParaRPr>
          </a:p>
        </p:txBody>
      </p:sp>
      <p:pic>
        <p:nvPicPr>
          <p:cNvPr id="8" name="Content Placeholder 7">
            <a:extLst>
              <a:ext uri="{FF2B5EF4-FFF2-40B4-BE49-F238E27FC236}">
                <a16:creationId xmlns:a16="http://schemas.microsoft.com/office/drawing/2014/main" id="{BBECEC0F-06D6-6B7A-8635-462203D35394}"/>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375" b="1"/>
          <a:stretch/>
        </p:blipFill>
        <p:spPr>
          <a:xfrm>
            <a:off x="3007529" y="162557"/>
            <a:ext cx="5860270" cy="6234320"/>
          </a:xfrm>
          <a:prstGeom prst="rect">
            <a:avLst/>
          </a:prstGeom>
        </p:spPr>
      </p:pic>
    </p:spTree>
    <p:extLst>
      <p:ext uri="{BB962C8B-B14F-4D97-AF65-F5344CB8AC3E}">
        <p14:creationId xmlns:p14="http://schemas.microsoft.com/office/powerpoint/2010/main" val="6813629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8CC2C2-FDC3-B1E1-80D5-23A2919DD5C0}"/>
              </a:ext>
            </a:extLst>
          </p:cNvPr>
          <p:cNvSpPr>
            <a:spLocks noGrp="1"/>
          </p:cNvSpPr>
          <p:nvPr>
            <p:ph type="title"/>
          </p:nvPr>
        </p:nvSpPr>
        <p:spPr>
          <a:xfrm>
            <a:off x="1433676" y="5729398"/>
            <a:ext cx="6276647" cy="481881"/>
          </a:xfrm>
        </p:spPr>
        <p:txBody>
          <a:bodyPr>
            <a:no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23.8. Cascading impacts of climate change affect food and water systems and security. </a:t>
            </a:r>
            <a:endParaRPr lang="en-US" sz="20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9DDC6D0A-0BC1-163E-66F0-89A648730453}"/>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58" b="1"/>
          <a:stretch/>
        </p:blipFill>
        <p:spPr>
          <a:xfrm>
            <a:off x="872446" y="229561"/>
            <a:ext cx="7399108" cy="5036122"/>
          </a:xfrm>
          <a:prstGeom prst="rect">
            <a:avLst/>
          </a:prstGeom>
        </p:spPr>
      </p:pic>
    </p:spTree>
    <p:extLst>
      <p:ext uri="{BB962C8B-B14F-4D97-AF65-F5344CB8AC3E}">
        <p14:creationId xmlns:p14="http://schemas.microsoft.com/office/powerpoint/2010/main" val="71666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61CE47-D6A2-9979-A01A-8BD73631CE16}"/>
              </a:ext>
            </a:extLst>
          </p:cNvPr>
          <p:cNvSpPr>
            <a:spLocks noGrp="1"/>
          </p:cNvSpPr>
          <p:nvPr>
            <p:ph type="title"/>
          </p:nvPr>
        </p:nvSpPr>
        <p:spPr>
          <a:xfrm>
            <a:off x="628649" y="5587508"/>
            <a:ext cx="7886700" cy="481881"/>
          </a:xfrm>
        </p:spPr>
        <p:txBody>
          <a:bodyPr>
            <a:no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23.9. Many types of facilities in the US Virgin Islands and Puerto Rico are threatened by storm-induced flooding.</a:t>
            </a:r>
            <a:endParaRPr lang="en-US" sz="2000" dirty="0">
              <a:latin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FA903C7C-F376-58F7-A32A-DE2BC4A52271}"/>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225"/>
          <a:stretch/>
        </p:blipFill>
        <p:spPr>
          <a:xfrm>
            <a:off x="208156" y="457199"/>
            <a:ext cx="8727685" cy="4583540"/>
          </a:xfrm>
          <a:prstGeom prst="rect">
            <a:avLst/>
          </a:prstGeom>
        </p:spPr>
      </p:pic>
    </p:spTree>
    <p:extLst>
      <p:ext uri="{BB962C8B-B14F-4D97-AF65-F5344CB8AC3E}">
        <p14:creationId xmlns:p14="http://schemas.microsoft.com/office/powerpoint/2010/main" val="102210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352F6E3-69BD-C2E4-02CE-8F525E244A36}"/>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721"/>
          <a:stretch/>
        </p:blipFill>
        <p:spPr>
          <a:xfrm>
            <a:off x="2427158" y="457200"/>
            <a:ext cx="6641409" cy="5701402"/>
          </a:xfrm>
          <a:prstGeom prst="rect">
            <a:avLst/>
          </a:prstGeom>
        </p:spPr>
      </p:pic>
      <p:sp>
        <p:nvSpPr>
          <p:cNvPr id="3" name="Title 2">
            <a:extLst>
              <a:ext uri="{FF2B5EF4-FFF2-40B4-BE49-F238E27FC236}">
                <a16:creationId xmlns:a16="http://schemas.microsoft.com/office/drawing/2014/main" id="{04415204-A3E6-0AF6-AF1A-C332CD902AF1}"/>
              </a:ext>
            </a:extLst>
          </p:cNvPr>
          <p:cNvSpPr>
            <a:spLocks noGrp="1"/>
          </p:cNvSpPr>
          <p:nvPr>
            <p:ph type="title"/>
          </p:nvPr>
        </p:nvSpPr>
        <p:spPr>
          <a:xfrm>
            <a:off x="273540" y="1245476"/>
            <a:ext cx="2469659" cy="1600200"/>
          </a:xfrm>
        </p:spPr>
        <p:txBody>
          <a:bodyPr>
            <a:noAutofit/>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23.10. Strengthening the resilience of infrastructure will require a transition to decentralized systems as well as decentralized modes of governance.</a:t>
            </a: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38699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12CCCD-7127-863E-9DA9-B0544AE62803}"/>
              </a:ext>
            </a:extLst>
          </p:cNvPr>
          <p:cNvSpPr>
            <a:spLocks noGrp="1"/>
          </p:cNvSpPr>
          <p:nvPr>
            <p:ph type="title"/>
          </p:nvPr>
        </p:nvSpPr>
        <p:spPr>
          <a:xfrm>
            <a:off x="628649" y="5538916"/>
            <a:ext cx="7886700" cy="481881"/>
          </a:xfrm>
        </p:spPr>
        <p:txBody>
          <a:bodyPr>
            <a:noAutofit/>
          </a:bodyPr>
          <a:lstStyle/>
          <a:p>
            <a:pPr algn="ct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23.11. Adaptation action in Puerto Rico and the US Virgin Islands reflects different starting times and available capacity.</a:t>
            </a:r>
            <a:endParaRPr lang="en-US" sz="20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B76FFCCC-DADD-6426-7A94-9613F2AB4DAA}"/>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983" b="1"/>
          <a:stretch/>
        </p:blipFill>
        <p:spPr>
          <a:xfrm>
            <a:off x="409028" y="425669"/>
            <a:ext cx="8325944" cy="4555184"/>
          </a:xfrm>
          <a:prstGeom prst="rect">
            <a:avLst/>
          </a:prstGeom>
        </p:spPr>
      </p:pic>
    </p:spTree>
    <p:extLst>
      <p:ext uri="{BB962C8B-B14F-4D97-AF65-F5344CB8AC3E}">
        <p14:creationId xmlns:p14="http://schemas.microsoft.com/office/powerpoint/2010/main" val="620812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ext Placeholder 2"/>
          <p:cNvSpPr>
            <a:spLocks noGrp="1"/>
          </p:cNvSpPr>
          <p:nvPr>
            <p:ph type="body" sz="quarter" idx="15"/>
          </p:nvPr>
        </p:nvSpPr>
        <p:spPr/>
        <p:txBody>
          <a:bodyPr/>
          <a:lstStyle/>
          <a:p>
            <a:r>
              <a:rPr lang="en-US" dirty="0"/>
              <a:t>Chapter 23 | US Caribbean</a:t>
            </a:r>
          </a:p>
        </p:txBody>
      </p:sp>
    </p:spTree>
    <p:extLst>
      <p:ext uri="{BB962C8B-B14F-4D97-AF65-F5344CB8AC3E}">
        <p14:creationId xmlns:p14="http://schemas.microsoft.com/office/powerpoint/2010/main" val="325204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0EA15DF-A33A-FD45-8496-D61E09E08F05}"/>
              </a:ext>
            </a:extLst>
          </p:cNvPr>
          <p:cNvSpPr>
            <a:spLocks noGrp="1"/>
          </p:cNvSpPr>
          <p:nvPr>
            <p:ph idx="13"/>
          </p:nvPr>
        </p:nvSpPr>
        <p:spPr>
          <a:xfrm>
            <a:off x="628650" y="1297459"/>
            <a:ext cx="7886700" cy="4900200"/>
          </a:xfrm>
        </p:spPr>
        <p:txBody>
          <a:bodyPr spcCol="457200">
            <a:normAutofit fontScale="47500" lnSpcReduction="20000"/>
          </a:bodyPr>
          <a:lstStyle/>
          <a:p>
            <a:pPr marL="12700">
              <a:lnSpc>
                <a:spcPct val="110000"/>
              </a:lnSpc>
              <a:spcAft>
                <a:spcPts val="300"/>
              </a:spcAft>
            </a:pPr>
            <a:r>
              <a:rPr lang="en-US" b="1" dirty="0">
                <a:solidFill>
                  <a:srgbClr val="209DBC"/>
                </a:solidFill>
              </a:rPr>
              <a:t>Federal Coordinating Lead Author</a:t>
            </a:r>
          </a:p>
          <a:p>
            <a:pPr marL="12700">
              <a:lnSpc>
                <a:spcPct val="110000"/>
              </a:lnSpc>
              <a:spcAft>
                <a:spcPts val="300"/>
              </a:spcAft>
            </a:pPr>
            <a:r>
              <a:rPr lang="en-US" b="1" dirty="0"/>
              <a:t>Lisamarie Carrubba</a:t>
            </a:r>
            <a:r>
              <a:rPr lang="en-US" dirty="0"/>
              <a:t>, NOAA Fisheries, Office of Protected Resources</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Lead	</a:t>
            </a:r>
          </a:p>
          <a:p>
            <a:pPr marL="12700">
              <a:lnSpc>
                <a:spcPct val="110000"/>
              </a:lnSpc>
              <a:spcAft>
                <a:spcPts val="300"/>
              </a:spcAft>
            </a:pPr>
            <a:r>
              <a:rPr lang="en-US" b="1" dirty="0"/>
              <a:t>Pablo A. Méndez-Lazaro</a:t>
            </a:r>
            <a:r>
              <a:rPr lang="en-US" dirty="0"/>
              <a:t>, University of Puerto Rico (June 2021–September 2022, April 2023 onward)</a:t>
            </a:r>
          </a:p>
          <a:p>
            <a:pPr marL="12700">
              <a:lnSpc>
                <a:spcPct val="110000"/>
              </a:lnSpc>
              <a:spcAft>
                <a:spcPts val="300"/>
              </a:spcAft>
            </a:pPr>
            <a:r>
              <a:rPr lang="en-US" b="1" dirty="0"/>
              <a:t>Patricia Chardón-Maldonado</a:t>
            </a:r>
            <a:r>
              <a:rPr lang="en-US" dirty="0"/>
              <a:t>, Caribbean Coastal Ocean Observing System (September 2022–April 2023)</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Chapter Authors	</a:t>
            </a:r>
          </a:p>
          <a:p>
            <a:pPr marL="12700">
              <a:lnSpc>
                <a:spcPct val="110000"/>
              </a:lnSpc>
              <a:spcAft>
                <a:spcPts val="300"/>
              </a:spcAft>
            </a:pPr>
            <a:r>
              <a:rPr lang="en-US" b="1" dirty="0"/>
              <a:t>Nora Álvarez-Berríos</a:t>
            </a:r>
            <a:r>
              <a:rPr lang="en-US" dirty="0"/>
              <a:t>, USDA Forest Service, International Institute of Tropical Forestry </a:t>
            </a:r>
          </a:p>
          <a:p>
            <a:pPr marL="12700">
              <a:lnSpc>
                <a:spcPct val="110000"/>
              </a:lnSpc>
              <a:spcAft>
                <a:spcPts val="300"/>
              </a:spcAft>
            </a:pPr>
            <a:r>
              <a:rPr lang="en-US" b="1" dirty="0"/>
              <a:t>Maritza Barreto</a:t>
            </a:r>
            <a:r>
              <a:rPr lang="en-US" dirty="0"/>
              <a:t>, University of Puerto Rico Rio Piedras Campus, Graduate School of Planning</a:t>
            </a:r>
          </a:p>
          <a:p>
            <a:pPr marL="12700">
              <a:lnSpc>
                <a:spcPct val="110000"/>
              </a:lnSpc>
              <a:spcAft>
                <a:spcPts val="300"/>
              </a:spcAft>
            </a:pPr>
            <a:r>
              <a:rPr lang="en-US" b="1" dirty="0"/>
              <a:t>Jared H. Bowden</a:t>
            </a:r>
            <a:r>
              <a:rPr lang="en-US" dirty="0"/>
              <a:t>, North Carolina State University</a:t>
            </a:r>
          </a:p>
          <a:p>
            <a:pPr marL="12700">
              <a:lnSpc>
                <a:spcPct val="110000"/>
              </a:lnSpc>
              <a:spcAft>
                <a:spcPts val="300"/>
              </a:spcAft>
            </a:pPr>
            <a:r>
              <a:rPr lang="en-US" b="1" dirty="0"/>
              <a:t>Patricia Chardón-Maldonado</a:t>
            </a:r>
            <a:r>
              <a:rPr lang="en-US" dirty="0"/>
              <a:t>, Caribbean Coastal Ocean Observing System</a:t>
            </a:r>
          </a:p>
          <a:p>
            <a:pPr marL="12700">
              <a:lnSpc>
                <a:spcPct val="110000"/>
              </a:lnSpc>
              <a:spcAft>
                <a:spcPts val="300"/>
              </a:spcAft>
            </a:pPr>
            <a:r>
              <a:rPr lang="en-US" b="1" dirty="0"/>
              <a:t>Wanda I. Crespo-Acevedo</a:t>
            </a:r>
            <a:r>
              <a:rPr lang="en-US" dirty="0"/>
              <a:t>, NOAA Climate Adaptation Partnerships Program–Puerto Rico/Lynker</a:t>
            </a:r>
          </a:p>
          <a:p>
            <a:pPr marL="12700">
              <a:lnSpc>
                <a:spcPct val="110000"/>
              </a:lnSpc>
              <a:spcAft>
                <a:spcPts val="300"/>
              </a:spcAft>
            </a:pPr>
            <a:r>
              <a:rPr lang="en-US" b="1" dirty="0"/>
              <a:t>Ernesto L. Diaz</a:t>
            </a:r>
            <a:r>
              <a:rPr lang="en-US" dirty="0"/>
              <a:t>, Tetra Tech Inc.</a:t>
            </a:r>
          </a:p>
          <a:p>
            <a:pPr marL="12700">
              <a:lnSpc>
                <a:spcPct val="110000"/>
              </a:lnSpc>
              <a:spcAft>
                <a:spcPts val="300"/>
              </a:spcAft>
            </a:pPr>
            <a:r>
              <a:rPr lang="en-US" b="1" dirty="0"/>
              <a:t>Lloyd S. Gardner</a:t>
            </a:r>
            <a:r>
              <a:rPr lang="en-US" dirty="0"/>
              <a:t>, Foundation for Development Planning Inc.</a:t>
            </a:r>
          </a:p>
          <a:p>
            <a:pPr marL="12700">
              <a:lnSpc>
                <a:spcPct val="110000"/>
              </a:lnSpc>
              <a:spcAft>
                <a:spcPts val="300"/>
              </a:spcAft>
            </a:pPr>
            <a:r>
              <a:rPr lang="en-US" b="1" dirty="0"/>
              <a:t>Grizelle Gonzalez</a:t>
            </a:r>
            <a:r>
              <a:rPr lang="en-US" dirty="0"/>
              <a:t>, USDA Forest Service, International Institute of Tropical Forestry</a:t>
            </a:r>
          </a:p>
          <a:p>
            <a:pPr marL="12700">
              <a:lnSpc>
                <a:spcPct val="110000"/>
              </a:lnSpc>
              <a:spcAft>
                <a:spcPts val="300"/>
              </a:spcAft>
            </a:pPr>
            <a:r>
              <a:rPr lang="en-US" b="1" dirty="0"/>
              <a:t>Gregory Guannel</a:t>
            </a:r>
            <a:r>
              <a:rPr lang="en-US" dirty="0"/>
              <a:t>, University of the Virgin Islands</a:t>
            </a:r>
          </a:p>
          <a:p>
            <a:pPr marL="12700">
              <a:lnSpc>
                <a:spcPct val="110000"/>
              </a:lnSpc>
              <a:spcAft>
                <a:spcPts val="300"/>
              </a:spcAft>
            </a:pPr>
            <a:r>
              <a:rPr lang="en-US" b="1" dirty="0"/>
              <a:t>Zack Guido</a:t>
            </a:r>
            <a:r>
              <a:rPr lang="en-US" dirty="0"/>
              <a:t>, University of Arizona, Arizona Institute for Resilience</a:t>
            </a:r>
          </a:p>
          <a:p>
            <a:pPr marL="12700">
              <a:lnSpc>
                <a:spcPct val="110000"/>
              </a:lnSpc>
              <a:spcAft>
                <a:spcPts val="300"/>
              </a:spcAft>
            </a:pPr>
            <a:r>
              <a:rPr lang="en-US" b="1" dirty="0"/>
              <a:t>Eric W. Harmsen</a:t>
            </a:r>
            <a:r>
              <a:rPr lang="en-US" dirty="0"/>
              <a:t>, University of Puerto Rico, Department of Agricultural and Biosystems Engineering</a:t>
            </a:r>
          </a:p>
          <a:p>
            <a:pPr marL="12700">
              <a:lnSpc>
                <a:spcPct val="110000"/>
              </a:lnSpc>
              <a:spcAft>
                <a:spcPts val="300"/>
              </a:spcAft>
            </a:pPr>
            <a:r>
              <a:rPr lang="en-US" b="1" dirty="0"/>
              <a:t>Amanda J. Leinberger</a:t>
            </a:r>
            <a:r>
              <a:rPr lang="en-US" dirty="0"/>
              <a:t>, University of Arizona, Center for Climate Adaptation Science and Solutions</a:t>
            </a:r>
          </a:p>
          <a:p>
            <a:pPr marL="12700">
              <a:lnSpc>
                <a:spcPct val="110000"/>
              </a:lnSpc>
              <a:spcAft>
                <a:spcPts val="300"/>
              </a:spcAft>
            </a:pPr>
            <a:r>
              <a:rPr lang="en-US" b="1" dirty="0"/>
              <a:t>Kathleen McGinley</a:t>
            </a:r>
            <a:r>
              <a:rPr lang="en-US" dirty="0"/>
              <a:t>, USDA Forest Service, International Institute of Tropical Forestry</a:t>
            </a:r>
          </a:p>
          <a:p>
            <a:pPr marL="12700">
              <a:lnSpc>
                <a:spcPct val="110000"/>
              </a:lnSpc>
              <a:spcAft>
                <a:spcPts val="300"/>
              </a:spcAft>
            </a:pPr>
            <a:r>
              <a:rPr lang="en-US" b="1" dirty="0"/>
              <a:t>Pablo A. Méndez-Lazaro</a:t>
            </a:r>
            <a:r>
              <a:rPr lang="en-US" dirty="0"/>
              <a:t>, University of Puerto Rico</a:t>
            </a:r>
          </a:p>
          <a:p>
            <a:pPr marL="12700">
              <a:lnSpc>
                <a:spcPct val="110000"/>
              </a:lnSpc>
              <a:spcAft>
                <a:spcPts val="300"/>
              </a:spcAft>
            </a:pPr>
            <a:r>
              <a:rPr lang="en-US" b="1" dirty="0"/>
              <a:t>Ana P. Ortiz</a:t>
            </a:r>
            <a:r>
              <a:rPr lang="en-US" dirty="0"/>
              <a:t>, University of Puerto Rico Comprehensive Cancer Center</a:t>
            </a:r>
          </a:p>
          <a:p>
            <a:pPr marL="12700">
              <a:lnSpc>
                <a:spcPct val="110000"/>
              </a:lnSpc>
              <a:spcAft>
                <a:spcPts val="300"/>
              </a:spcAft>
            </a:pPr>
            <a:r>
              <a:rPr lang="en-US" b="1" dirty="0"/>
              <a:t>Roger S. Pulwarty</a:t>
            </a:r>
            <a:r>
              <a:rPr lang="en-US" dirty="0"/>
              <a:t>, National Oceanic and Atmospheric Administration</a:t>
            </a:r>
          </a:p>
          <a:p>
            <a:pPr marL="12700">
              <a:lnSpc>
                <a:spcPct val="110000"/>
              </a:lnSpc>
              <a:spcAft>
                <a:spcPts val="300"/>
              </a:spcAft>
            </a:pPr>
            <a:r>
              <a:rPr lang="en-US" b="1" dirty="0"/>
              <a:t>LaVerne E. Ragster</a:t>
            </a:r>
            <a:r>
              <a:rPr lang="en-US" dirty="0"/>
              <a:t>, University of the Virgin Islands</a:t>
            </a:r>
          </a:p>
          <a:p>
            <a:pPr marL="12700">
              <a:lnSpc>
                <a:spcPct val="110000"/>
              </a:lnSpc>
              <a:spcAft>
                <a:spcPts val="300"/>
              </a:spcAft>
            </a:pPr>
            <a:r>
              <a:rPr lang="en-US" b="1" dirty="0"/>
              <a:t>Isabel C. Rivera-Collazo</a:t>
            </a:r>
            <a:r>
              <a:rPr lang="en-US" dirty="0"/>
              <a:t>, University of California, San Diego</a:t>
            </a:r>
          </a:p>
          <a:p>
            <a:pPr marL="12700">
              <a:lnSpc>
                <a:spcPct val="110000"/>
              </a:lnSpc>
              <a:spcAft>
                <a:spcPts val="300"/>
              </a:spcAft>
            </a:pPr>
            <a:r>
              <a:rPr lang="en-US" b="1" dirty="0"/>
              <a:t>Ruth Santiago</a:t>
            </a:r>
            <a:r>
              <a:rPr lang="en-US" dirty="0"/>
              <a:t>, Lawyer</a:t>
            </a:r>
          </a:p>
          <a:p>
            <a:pPr marL="12700">
              <a:lnSpc>
                <a:spcPct val="110000"/>
              </a:lnSpc>
              <a:spcAft>
                <a:spcPts val="300"/>
              </a:spcAft>
            </a:pPr>
            <a:r>
              <a:rPr lang="en-US" b="1" dirty="0"/>
              <a:t>Carlos Santos-Burgoa</a:t>
            </a:r>
            <a:r>
              <a:rPr lang="en-US" dirty="0"/>
              <a:t>, George Washington University</a:t>
            </a:r>
          </a:p>
          <a:p>
            <a:pPr marL="12700">
              <a:lnSpc>
                <a:spcPct val="110000"/>
              </a:lnSpc>
              <a:spcAft>
                <a:spcPts val="300"/>
              </a:spcAft>
            </a:pPr>
            <a:r>
              <a:rPr lang="en-US" b="1" dirty="0"/>
              <a:t>Ingrid M. Vila-Biaggi</a:t>
            </a:r>
            <a:r>
              <a:rPr lang="en-US" dirty="0"/>
              <a:t>, CAMBIO</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Technical Contributors </a:t>
            </a:r>
          </a:p>
          <a:p>
            <a:pPr marL="12700">
              <a:lnSpc>
                <a:spcPct val="110000"/>
              </a:lnSpc>
              <a:spcAft>
                <a:spcPts val="300"/>
              </a:spcAft>
            </a:pPr>
            <a:r>
              <a:rPr lang="en-US" b="1" dirty="0"/>
              <a:t>Odalys Martínez-Sánchez</a:t>
            </a:r>
            <a:r>
              <a:rPr lang="en-US" dirty="0"/>
              <a:t>, NOAA National Weather Service</a:t>
            </a:r>
          </a:p>
          <a:p>
            <a:pPr marL="12700">
              <a:lnSpc>
                <a:spcPct val="110000"/>
              </a:lnSpc>
              <a:spcAft>
                <a:spcPts val="300"/>
              </a:spcAft>
            </a:pPr>
            <a:r>
              <a:rPr lang="en-US" b="1" dirty="0"/>
              <a:t>Melissa Meléndez</a:t>
            </a:r>
            <a:r>
              <a:rPr lang="en-US" dirty="0"/>
              <a:t>, University of Hawaiʻi at Mānoa, School of Ocean and Earth Science and Technology</a:t>
            </a:r>
          </a:p>
          <a:p>
            <a:pPr marL="12700">
              <a:lnSpc>
                <a:spcPct val="110000"/>
              </a:lnSpc>
              <a:spcAft>
                <a:spcPts val="300"/>
              </a:spcAft>
            </a:pPr>
            <a:r>
              <a:rPr lang="en-US" b="1" dirty="0"/>
              <a:t>Kim Waddell</a:t>
            </a:r>
            <a:r>
              <a:rPr lang="en-US" dirty="0"/>
              <a:t>, University of the Virgin Islands</a:t>
            </a:r>
            <a:endParaRPr lang="en-US" dirty="0">
              <a:solidFill>
                <a:srgbClr val="209DBC"/>
              </a:solidFill>
            </a:endParaRPr>
          </a:p>
          <a:p>
            <a:pPr marL="12700">
              <a:lnSpc>
                <a:spcPct val="110000"/>
              </a:lnSpc>
              <a:spcAft>
                <a:spcPts val="300"/>
              </a:spcAft>
            </a:pPr>
            <a:endParaRPr lang="en-US" b="1" dirty="0">
              <a:solidFill>
                <a:srgbClr val="209DBC"/>
              </a:solidFill>
            </a:endParaRPr>
          </a:p>
          <a:p>
            <a:pPr marL="12700">
              <a:lnSpc>
                <a:spcPct val="110000"/>
              </a:lnSpc>
              <a:spcAft>
                <a:spcPts val="300"/>
              </a:spcAft>
            </a:pPr>
            <a:r>
              <a:rPr lang="en-US" b="1" dirty="0">
                <a:solidFill>
                  <a:srgbClr val="209DBC"/>
                </a:solidFill>
              </a:rPr>
              <a:t>Review Editor</a:t>
            </a:r>
          </a:p>
          <a:p>
            <a:pPr marL="12700">
              <a:lnSpc>
                <a:spcPct val="110000"/>
              </a:lnSpc>
              <a:spcAft>
                <a:spcPts val="300"/>
              </a:spcAft>
            </a:pPr>
            <a:r>
              <a:rPr lang="en-US" b="1" dirty="0"/>
              <a:t>Edna L. Negrón-Martínez</a:t>
            </a:r>
            <a:r>
              <a:rPr lang="en-US" dirty="0"/>
              <a:t>, University of Puerto Rico, Medical Sciences Campus</a:t>
            </a:r>
          </a:p>
          <a:p>
            <a:pPr marL="12700">
              <a:lnSpc>
                <a:spcPct val="110000"/>
              </a:lnSpc>
              <a:spcAft>
                <a:spcPts val="300"/>
              </a:spcAft>
            </a:pPr>
            <a:endParaRPr lang="en-US" dirty="0"/>
          </a:p>
          <a:p>
            <a:pPr marL="12700">
              <a:lnSpc>
                <a:spcPct val="110000"/>
              </a:lnSpc>
              <a:spcAft>
                <a:spcPts val="300"/>
              </a:spcAft>
            </a:pPr>
            <a:r>
              <a:rPr lang="en-US" b="1" dirty="0">
                <a:solidFill>
                  <a:srgbClr val="209DBC"/>
                </a:solidFill>
              </a:rPr>
              <a:t>USGCRP Coordinators</a:t>
            </a:r>
          </a:p>
          <a:p>
            <a:pPr marL="12700">
              <a:lnSpc>
                <a:spcPct val="110000"/>
              </a:lnSpc>
              <a:spcAft>
                <a:spcPts val="300"/>
              </a:spcAft>
            </a:pPr>
            <a:r>
              <a:rPr lang="en-US" b="1" dirty="0"/>
              <a:t>Allyza R. Lustig</a:t>
            </a:r>
            <a:r>
              <a:rPr lang="en-US" dirty="0"/>
              <a:t>, US Global Change Research Program / ICF</a:t>
            </a:r>
          </a:p>
          <a:p>
            <a:pPr marL="12700">
              <a:lnSpc>
                <a:spcPct val="110000"/>
              </a:lnSpc>
              <a:spcAft>
                <a:spcPts val="300"/>
              </a:spcAft>
            </a:pPr>
            <a:r>
              <a:rPr lang="en-US" b="1" dirty="0"/>
              <a:t>Fredric Lipschultz</a:t>
            </a:r>
            <a:r>
              <a:rPr lang="en-US" dirty="0"/>
              <a:t>, US Global Change Research Program</a:t>
            </a:r>
            <a:endParaRPr lang="en-US" i="1" dirty="0"/>
          </a:p>
        </p:txBody>
      </p:sp>
    </p:spTree>
    <p:extLst>
      <p:ext uri="{BB962C8B-B14F-4D97-AF65-F5344CB8AC3E}">
        <p14:creationId xmlns:p14="http://schemas.microsoft.com/office/powerpoint/2010/main" val="33052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A236637-604F-7CB4-D516-1CE0D00A6C68}"/>
              </a:ext>
            </a:extLst>
          </p:cNvPr>
          <p:cNvSpPr>
            <a:spLocks noGrp="1"/>
          </p:cNvSpPr>
          <p:nvPr>
            <p:ph type="subTitle" idx="1"/>
          </p:nvPr>
        </p:nvSpPr>
        <p:spPr/>
        <p:txBody>
          <a:bodyPr>
            <a:normAutofit fontScale="92500" lnSpcReduction="20000"/>
          </a:bodyPr>
          <a:lstStyle/>
          <a:p>
            <a:r>
              <a:rPr lang="en-US" sz="1400" dirty="0">
                <a:effectLst/>
                <a:latin typeface="Calibri" panose="020F0502020204030204" pitchFamily="34" charset="0"/>
                <a:ea typeface="Times New Roman" panose="02020603050405020304" pitchFamily="18" charset="0"/>
              </a:rPr>
              <a:t>Méndez-Lazaro, P.A., P. Chardón-Maldonado, L. Carrubba, N. Álvarez-Berríos, M. Barreto, J.H. Bowden, W.I. Crespo-Acevedo, E.L. Diaz, L.S. Gardner, G. Gonzalez, G. Guannel, Z. Guido, E.W. Harmsen, A.J. Leinberger, K. McGinley, P.A. Méndez-Lazaro, A.P. Ortiz, R.S. Pulwarty, L.E. Ragster, I.C. Rivera-Collazo, R. Santiago, C. Santos-Burgoa, and I.M. Vila-Biaggi, 2023: Ch. 23. US Caribbean. In: </a:t>
            </a:r>
            <a:r>
              <a:rPr lang="en-US" sz="1400" i="1" dirty="0">
                <a:effectLst/>
                <a:latin typeface="Calibri" panose="020F0502020204030204" pitchFamily="34" charset="0"/>
                <a:ea typeface="Times New Roman" panose="02020603050405020304" pitchFamily="18" charset="0"/>
              </a:rPr>
              <a:t>Fifth National Climate Assessment</a:t>
            </a:r>
            <a:r>
              <a:rPr lang="en-US" sz="1400" dirty="0">
                <a:effectLst/>
                <a:latin typeface="Calibri" panose="020F0502020204030204" pitchFamily="34" charset="0"/>
                <a:ea typeface="Times New Roman" panose="02020603050405020304" pitchFamily="18" charset="0"/>
              </a:rPr>
              <a:t>. Crimmins, A.R., C.W. Avery, D.R. Easterling, K.E. Kunkel, B.C. Stewart, and T.K. Maycock, Eds. U.S. Global Change Research Program, Washington, DC, USA. </a:t>
            </a:r>
            <a:r>
              <a:rPr lang="en-US" sz="1400" u="none" strike="noStrike" dirty="0">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https://doi.org/10.7930/NCA5.2023.CH23</a:t>
            </a:r>
            <a:endParaRPr lang="en-US" sz="1400" dirty="0">
              <a:effectLst/>
              <a:latin typeface="Times New Roman" panose="02020603050405020304" pitchFamily="18" charset="0"/>
              <a:ea typeface="Times New Roman" panose="02020603050405020304" pitchFamily="18" charset="0"/>
            </a:endParaRPr>
          </a:p>
          <a:p>
            <a:endParaRPr lang="en-US" dirty="0"/>
          </a:p>
        </p:txBody>
      </p:sp>
      <p:sp>
        <p:nvSpPr>
          <p:cNvPr id="3" name="Text Placeholder 2">
            <a:extLst>
              <a:ext uri="{FF2B5EF4-FFF2-40B4-BE49-F238E27FC236}">
                <a16:creationId xmlns:a16="http://schemas.microsoft.com/office/drawing/2014/main" id="{B357FACF-D8B3-F8EC-9F74-A2DFD6504399}"/>
              </a:ext>
            </a:extLst>
          </p:cNvPr>
          <p:cNvSpPr>
            <a:spLocks noGrp="1"/>
          </p:cNvSpPr>
          <p:nvPr>
            <p:ph type="body" sz="quarter" idx="10"/>
          </p:nvPr>
        </p:nvSpPr>
        <p:spPr/>
        <p:txBody>
          <a:bodyPr/>
          <a:lstStyle/>
          <a:p>
            <a:r>
              <a:rPr lang="en-US" dirty="0"/>
              <a:t>https://nca2023.globalchange.gov/chapter/23/</a:t>
            </a:r>
          </a:p>
        </p:txBody>
      </p:sp>
    </p:spTree>
    <p:extLst>
      <p:ext uri="{BB962C8B-B14F-4D97-AF65-F5344CB8AC3E}">
        <p14:creationId xmlns:p14="http://schemas.microsoft.com/office/powerpoint/2010/main" val="3591829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8D2249-4A9B-0D42-B282-88BA05D795A7}"/>
              </a:ext>
            </a:extLst>
          </p:cNvPr>
          <p:cNvSpPr>
            <a:spLocks noGrp="1"/>
          </p:cNvSpPr>
          <p:nvPr>
            <p:ph type="body" sz="quarter" idx="10"/>
          </p:nvPr>
        </p:nvSpPr>
        <p:spPr/>
        <p:txBody>
          <a:bodyPr>
            <a:normAutofit fontScale="85000" lnSpcReduction="10000"/>
          </a:bodyPr>
          <a:lstStyle/>
          <a:p>
            <a:r>
              <a:rPr lang="en-US" dirty="0"/>
              <a:t>Climate-Driven Extreme Events Exacerbate Inequities and Impact Human Health and Well-Being</a:t>
            </a:r>
          </a:p>
        </p:txBody>
      </p:sp>
      <p:sp>
        <p:nvSpPr>
          <p:cNvPr id="5" name="Content Placeholder 4">
            <a:extLst>
              <a:ext uri="{FF2B5EF4-FFF2-40B4-BE49-F238E27FC236}">
                <a16:creationId xmlns:a16="http://schemas.microsoft.com/office/drawing/2014/main" id="{A8549770-0508-D34D-8368-46B8FA348F13}"/>
              </a:ext>
            </a:extLst>
          </p:cNvPr>
          <p:cNvSpPr>
            <a:spLocks noGrp="1"/>
          </p:cNvSpPr>
          <p:nvPr>
            <p:ph idx="13"/>
          </p:nvPr>
        </p:nvSpPr>
        <p:spPr>
          <a:xfrm>
            <a:off x="628650" y="2121817"/>
            <a:ext cx="7886700" cy="4055146"/>
          </a:xfrm>
        </p:spPr>
        <p:txBody>
          <a:bodyPr>
            <a:normAutofit lnSpcReduction="10000"/>
          </a:bodyPr>
          <a:lstStyle/>
          <a:p>
            <a:pPr marL="11113" marR="0">
              <a:lnSpc>
                <a:spcPct val="115000"/>
              </a:lnSpc>
              <a:spcBef>
                <a:spcPts val="0"/>
              </a:spcBef>
              <a:spcAft>
                <a:spcPts val="600"/>
              </a:spcAft>
            </a:pP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Traditionally underserved and disadvantaged communities suffer disproportionate impacts from climate change because they have been systematically excluded from social services, secure livelihoods, quality education, and other social benefits that help sustain health and well-being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Hurricanes and other climate-related extreme events have been associated with higher rates of disease, mental illness, and overall mortality, as well as loss of cultural heritage that is central to community identity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As extreme weather events become more intense and more frequent, residents will continue experiencing increasing levels of noncommunicable diseases, excess mortality, behavioral health challenges, and loss of quality of life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frequency of heat episodes and the severity of hurricanes are both expected to increase in the region due to human-induced climate change, which will affect public health unless adaptation measures are taken (</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sz="1800"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endParaRPr lang="en-US" sz="1800" dirty="0">
              <a:solidFill>
                <a:srgbClr val="000000"/>
              </a:solidFill>
              <a:effectLst/>
              <a:latin typeface="Calibri" panose="020F0502020204030204" pitchFamily="34" charset="0"/>
              <a:ea typeface="Arial" panose="020B0604020202020204" pitchFamily="34" charset="0"/>
              <a:cs typeface="Calibri" panose="020F0502020204030204" pitchFamily="34" charset="0"/>
            </a:endParaRPr>
          </a:p>
        </p:txBody>
      </p:sp>
      <p:sp>
        <p:nvSpPr>
          <p:cNvPr id="13" name="Content Placeholder 12">
            <a:extLst>
              <a:ext uri="{FF2B5EF4-FFF2-40B4-BE49-F238E27FC236}">
                <a16:creationId xmlns:a16="http://schemas.microsoft.com/office/drawing/2014/main" id="{67DDF8A3-2A95-184F-F481-292D540D6DCF}"/>
              </a:ext>
            </a:extLst>
          </p:cNvPr>
          <p:cNvSpPr>
            <a:spLocks noGrp="1"/>
          </p:cNvSpPr>
          <p:nvPr>
            <p:ph sz="quarter" idx="14"/>
          </p:nvPr>
        </p:nvSpPr>
        <p:spPr>
          <a:xfrm>
            <a:off x="1920144" y="480973"/>
            <a:ext cx="573088" cy="774700"/>
          </a:xfrm>
        </p:spPr>
        <p:txBody>
          <a:bodyPr/>
          <a:lstStyle/>
          <a:p>
            <a:r>
              <a:rPr lang="en-US" dirty="0"/>
              <a:t>1</a:t>
            </a:r>
          </a:p>
        </p:txBody>
      </p:sp>
    </p:spTree>
    <p:extLst>
      <p:ext uri="{BB962C8B-B14F-4D97-AF65-F5344CB8AC3E}">
        <p14:creationId xmlns:p14="http://schemas.microsoft.com/office/powerpoint/2010/main" val="394394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89C0CC-17BD-504B-A122-66639327E9BA}"/>
              </a:ext>
            </a:extLst>
          </p:cNvPr>
          <p:cNvSpPr>
            <a:spLocks noGrp="1"/>
          </p:cNvSpPr>
          <p:nvPr>
            <p:ph type="body" sz="quarter" idx="10"/>
          </p:nvPr>
        </p:nvSpPr>
        <p:spPr/>
        <p:txBody>
          <a:bodyPr>
            <a:normAutofit/>
          </a:bodyPr>
          <a:lstStyle/>
          <a:p>
            <a:r>
              <a:rPr lang="en-US" dirty="0"/>
              <a:t>Ecology and Biodiversity Are Unique and Vulnerable</a:t>
            </a:r>
          </a:p>
        </p:txBody>
      </p:sp>
      <p:sp>
        <p:nvSpPr>
          <p:cNvPr id="5" name="Content Placeholder 4">
            <a:extLst>
              <a:ext uri="{FF2B5EF4-FFF2-40B4-BE49-F238E27FC236}">
                <a16:creationId xmlns:a16="http://schemas.microsoft.com/office/drawing/2014/main" id="{5EB8CC15-8FB1-2545-851E-0CE24D6C077D}"/>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Coastal and terrestrial ecosystems provide a large number of goods and services that are vital to the islands’ economies and to the health and well-being of their residents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These essential systems are degraded by human actions and climate change, thereby reducing the benefits they provide to people, as well as their functionality as habitats for protecting biological diversity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Climate change is expected to exacerbate the degradation of ecosystems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very 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The success of climate adaptation strategies will depend on reducing all sources of stress on ecological systems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DFCCDE7A-AFB1-35B5-ED58-60431C95AF41}"/>
              </a:ext>
            </a:extLst>
          </p:cNvPr>
          <p:cNvSpPr>
            <a:spLocks noGrp="1"/>
          </p:cNvSpPr>
          <p:nvPr>
            <p:ph sz="quarter" idx="14"/>
          </p:nvPr>
        </p:nvSpPr>
        <p:spPr>
          <a:xfrm>
            <a:off x="1944592" y="471324"/>
            <a:ext cx="573088" cy="774700"/>
          </a:xfrm>
        </p:spPr>
        <p:txBody>
          <a:bodyPr/>
          <a:lstStyle/>
          <a:p>
            <a:r>
              <a:rPr lang="en-US" dirty="0"/>
              <a:t>2</a:t>
            </a:r>
          </a:p>
        </p:txBody>
      </p:sp>
    </p:spTree>
    <p:extLst>
      <p:ext uri="{BB962C8B-B14F-4D97-AF65-F5344CB8AC3E}">
        <p14:creationId xmlns:p14="http://schemas.microsoft.com/office/powerpoint/2010/main" val="1186620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lstStyle/>
          <a:p>
            <a:r>
              <a:rPr lang="en-US" dirty="0"/>
              <a:t>Climate Change Threatens Water and Food Security</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lnSpcReduction="10000"/>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US Caribbean food and water systems are becoming increasingly vulnerable to the escalation of climate change, including stronger hurricanes, more severe drought, warmer air temperatures, and other extreme weather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 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Because the territories are heavily reliant on imported foods, they are affected by climate changes occurring both within and outside of the region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Reductions in average annual rainfall, increasing air temperatures, and rising sea levels will adversely affect freshwater availability in the future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Improved adaptation efforts would benefit from a better understanding of the ways food and water systems interrelate and of the cascading impacts generated by climate change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3</a:t>
            </a:r>
          </a:p>
        </p:txBody>
      </p:sp>
    </p:spTree>
    <p:extLst>
      <p:ext uri="{BB962C8B-B14F-4D97-AF65-F5344CB8AC3E}">
        <p14:creationId xmlns:p14="http://schemas.microsoft.com/office/powerpoint/2010/main" val="1048250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85000" lnSpcReduction="10000"/>
          </a:bodyPr>
          <a:lstStyle/>
          <a:p>
            <a:r>
              <a:rPr lang="en-US" dirty="0"/>
              <a:t>Infrastructure and Energy Are Vulnerable, but Decentralization Could Improve Resilience</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change has created profound risks for the US Caribbean’s critical infrastructure, already weakened from years of disinvestment and deferred maintenance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Increasingly powerful storms, along with rising sea levels, are severely impairing infrastructure systems, with increasing damage projected in future years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Dependence on fossil fuel imports increases energy insecurity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Infrastructure improvements, coupled with a new paradigm focused on decentralization, adoption of distributed solar, and shared governance, could help limit residents’ vulnerability to health and other risks associated with loss of essential services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likely</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4</a:t>
            </a:r>
          </a:p>
        </p:txBody>
      </p:sp>
    </p:spTree>
    <p:extLst>
      <p:ext uri="{BB962C8B-B14F-4D97-AF65-F5344CB8AC3E}">
        <p14:creationId xmlns:p14="http://schemas.microsoft.com/office/powerpoint/2010/main" val="2489999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5DA7C3-4374-B746-8B91-CAFFF8F5D468}"/>
              </a:ext>
            </a:extLst>
          </p:cNvPr>
          <p:cNvSpPr>
            <a:spLocks noGrp="1"/>
          </p:cNvSpPr>
          <p:nvPr>
            <p:ph type="body" sz="quarter" idx="10"/>
          </p:nvPr>
        </p:nvSpPr>
        <p:spPr/>
        <p:txBody>
          <a:bodyPr>
            <a:normAutofit fontScale="92500" lnSpcReduction="10000"/>
          </a:bodyPr>
          <a:lstStyle/>
          <a:p>
            <a:r>
              <a:rPr lang="en-US" sz="3200" dirty="0"/>
              <a:t>Adaptation Effectiveness Increases When Coupled with Strategic Governance and Planning</a:t>
            </a:r>
          </a:p>
        </p:txBody>
      </p:sp>
      <p:sp>
        <p:nvSpPr>
          <p:cNvPr id="5" name="Content Placeholder 4">
            <a:extLst>
              <a:ext uri="{FF2B5EF4-FFF2-40B4-BE49-F238E27FC236}">
                <a16:creationId xmlns:a16="http://schemas.microsoft.com/office/drawing/2014/main" id="{FD5336AF-9E53-3848-973C-FA7F6551BC16}"/>
              </a:ext>
            </a:extLst>
          </p:cNvPr>
          <p:cNvSpPr>
            <a:spLocks noGrp="1"/>
          </p:cNvSpPr>
          <p:nvPr>
            <p:ph idx="13"/>
          </p:nvPr>
        </p:nvSpPr>
        <p:spPr>
          <a:xfrm>
            <a:off x="628650" y="2121817"/>
            <a:ext cx="7886700" cy="4055146"/>
          </a:xfrm>
        </p:spPr>
        <p:txBody>
          <a:bodyPr>
            <a:normAutofit/>
          </a:bodyPr>
          <a:lstStyle/>
          <a:p>
            <a:pPr marL="11113" marR="0">
              <a:lnSpc>
                <a:spcPct val="115000"/>
              </a:lnSpc>
              <a:spcBef>
                <a:spcPts val="0"/>
              </a:spcBef>
              <a:spcAft>
                <a:spcPts val="600"/>
              </a:spcAft>
            </a:pP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Climate adaptation in the US Caribbean is challenging because of multiple interacting factors, including high risk exposure, limited or misaligned funding, insufficient institutional and organizational capacity, and siloed approaches to risk reduction and resilience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Effective adaptation to support resilience in the US Caribbean could be enhanced through co-development and integration of robust global, regional, and local climate science and risk-based knowledge into planning and implementation, as well as improved governance arrangements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high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 US Caribbean capabilities in planning and adaptation could be enhanced by strengthening partnerships across the wider Caribbean region and the US mainland (</a:t>
            </a:r>
            <a:r>
              <a:rPr lang="en-US" i="1" dirty="0">
                <a:solidFill>
                  <a:srgbClr val="000000"/>
                </a:solidFill>
                <a:effectLst/>
                <a:latin typeface="Calibri" panose="020F0502020204030204" pitchFamily="34" charset="0"/>
                <a:ea typeface="Arial" panose="020B0604020202020204" pitchFamily="34" charset="0"/>
                <a:cs typeface="Calibri" panose="020F0502020204030204" pitchFamily="34" charset="0"/>
              </a:rPr>
              <a:t>medium confidence</a:t>
            </a:r>
            <a:r>
              <a:rPr lang="en-US" dirty="0">
                <a:solidFill>
                  <a:srgbClr val="000000"/>
                </a:solidFill>
                <a:effectLst/>
                <a:latin typeface="Calibri" panose="020F0502020204030204" pitchFamily="34" charset="0"/>
                <a:ea typeface="Arial" panose="020B0604020202020204" pitchFamily="34" charset="0"/>
                <a:cs typeface="Calibri" panose="020F0502020204030204" pitchFamily="34" charset="0"/>
              </a:rPr>
              <a:t>).</a:t>
            </a:r>
          </a:p>
        </p:txBody>
      </p:sp>
      <p:sp>
        <p:nvSpPr>
          <p:cNvPr id="7" name="Content Placeholder 4">
            <a:extLst>
              <a:ext uri="{FF2B5EF4-FFF2-40B4-BE49-F238E27FC236}">
                <a16:creationId xmlns:a16="http://schemas.microsoft.com/office/drawing/2014/main" id="{2540A740-F0CC-0D73-F328-370DCE86A3BB}"/>
              </a:ext>
            </a:extLst>
          </p:cNvPr>
          <p:cNvSpPr>
            <a:spLocks noGrp="1"/>
          </p:cNvSpPr>
          <p:nvPr>
            <p:ph sz="quarter" idx="14"/>
          </p:nvPr>
        </p:nvSpPr>
        <p:spPr>
          <a:xfrm>
            <a:off x="1944592" y="471324"/>
            <a:ext cx="573088" cy="774700"/>
          </a:xfrm>
        </p:spPr>
        <p:txBody>
          <a:bodyPr/>
          <a:lstStyle/>
          <a:p>
            <a:r>
              <a:rPr lang="en-US" dirty="0"/>
              <a:t>5</a:t>
            </a:r>
          </a:p>
        </p:txBody>
      </p:sp>
    </p:spTree>
    <p:extLst>
      <p:ext uri="{BB962C8B-B14F-4D97-AF65-F5344CB8AC3E}">
        <p14:creationId xmlns:p14="http://schemas.microsoft.com/office/powerpoint/2010/main" val="421283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map of the caribbean with a green and white map&#10;&#10;Description automatically generated">
            <a:extLst>
              <a:ext uri="{FF2B5EF4-FFF2-40B4-BE49-F238E27FC236}">
                <a16:creationId xmlns:a16="http://schemas.microsoft.com/office/drawing/2014/main" id="{C317AEA2-9A05-DD6F-8D73-496A27C80CD6}"/>
              </a:ext>
            </a:extLst>
          </p:cNvPr>
          <p:cNvPicPr>
            <a:picLocks noGrp="1" noChangeAspect="1"/>
          </p:cNvPicPr>
          <p:nvPr>
            <p:ph sz="quarter" idx="10"/>
          </p:nvPr>
        </p:nvPicPr>
        <p:blipFill rotWithShape="1">
          <a:blip r:embed="rId3"/>
          <a:srcRect t="5532"/>
          <a:stretch/>
        </p:blipFill>
        <p:spPr>
          <a:xfrm>
            <a:off x="1478637" y="478690"/>
            <a:ext cx="6186724" cy="4729653"/>
          </a:xfrm>
          <a:ln>
            <a:solidFill>
              <a:schemeClr val="bg2">
                <a:lumMod val="75000"/>
              </a:schemeClr>
            </a:solidFill>
          </a:ln>
        </p:spPr>
      </p:pic>
      <p:sp>
        <p:nvSpPr>
          <p:cNvPr id="3" name="Title 2">
            <a:extLst>
              <a:ext uri="{FF2B5EF4-FFF2-40B4-BE49-F238E27FC236}">
                <a16:creationId xmlns:a16="http://schemas.microsoft.com/office/drawing/2014/main" id="{05318BEE-F5BF-DBC3-D64A-8FF14119B70D}"/>
              </a:ext>
            </a:extLst>
          </p:cNvPr>
          <p:cNvSpPr>
            <a:spLocks noGrp="1"/>
          </p:cNvSpPr>
          <p:nvPr>
            <p:ph type="title"/>
          </p:nvPr>
        </p:nvSpPr>
        <p:spPr>
          <a:xfrm>
            <a:off x="1028405" y="5511019"/>
            <a:ext cx="7087187" cy="742167"/>
          </a:xfrm>
        </p:spPr>
        <p:txBody>
          <a:bodyPr>
            <a:normAutofit/>
          </a:bodyPr>
          <a:lstStyle/>
          <a:p>
            <a:pPr algn="ctr">
              <a:lnSpc>
                <a:spcPct val="100000"/>
              </a:lnSpc>
            </a:pPr>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23.1. The US Caribbean region in the Fifth National Climate Assessment consists of Puerto Rico and the US Virgin Islands</a:t>
            </a:r>
            <a:r>
              <a:rPr lang="en-US" sz="2000" dirty="0">
                <a:latin typeface="Calibri" panose="020F0502020204030204" pitchFamily="34" charset="0"/>
                <a:ea typeface="Times New Roman" panose="02020603050405020304" pitchFamily="18" charset="0"/>
                <a:cs typeface="Calibri" panose="020F0502020204030204" pitchFamily="34" charset="0"/>
              </a:rPr>
              <a:t>.</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7909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FF9221-627C-E531-E6CA-DB9ACA594794}"/>
              </a:ext>
            </a:extLst>
          </p:cNvPr>
          <p:cNvSpPr>
            <a:spLocks noGrp="1"/>
          </p:cNvSpPr>
          <p:nvPr>
            <p:ph type="title"/>
          </p:nvPr>
        </p:nvSpPr>
        <p:spPr>
          <a:xfrm>
            <a:off x="306885" y="425884"/>
            <a:ext cx="2626867" cy="3003116"/>
          </a:xfrm>
        </p:spPr>
        <p:txBody>
          <a:bodyPr>
            <a:noAutofit/>
          </a:bodyPr>
          <a:lstStyle/>
          <a:p>
            <a:r>
              <a:rPr lang="en-US" sz="2000" dirty="0">
                <a:effectLst/>
                <a:latin typeface="Calibri" panose="020F0502020204030204" pitchFamily="34" charset="0"/>
                <a:ea typeface="Times New Roman" panose="02020603050405020304" pitchFamily="18" charset="0"/>
                <a:cs typeface="Calibri" panose="020F0502020204030204" pitchFamily="34" charset="0"/>
              </a:rPr>
              <a:t>Figure 23.2. Puerto Rico is projected to become warmer and drier, with increasing uncertainty in the magnitude of change beyond midcentury; just how warm and dry depends on the scenario followed.</a:t>
            </a:r>
            <a:endParaRPr lang="en-US" sz="2000" dirty="0">
              <a:latin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15406753-5E71-66B1-0109-B3C1CAB5E5B8}"/>
              </a:ext>
            </a:extLst>
          </p:cNvPr>
          <p:cNvPicPr>
            <a:picLocks noGrp="1" noChangeAspect="1"/>
          </p:cNvPicPr>
          <p:nvPr>
            <p:ph sz="quarter" idx="10"/>
          </p:nvPr>
        </p:nvPicPr>
        <p:blipFill rotWithShape="1">
          <a:blip r:embed="rId3" cstate="print">
            <a:extLst>
              <a:ext uri="{28A0092B-C50C-407E-A947-70E740481C1C}">
                <a14:useLocalDpi xmlns:a14="http://schemas.microsoft.com/office/drawing/2010/main" val="0"/>
              </a:ext>
            </a:extLst>
          </a:blip>
          <a:srcRect t="143" b="-1"/>
          <a:stretch/>
        </p:blipFill>
        <p:spPr>
          <a:xfrm>
            <a:off x="3078852" y="325677"/>
            <a:ext cx="5758263" cy="5812077"/>
          </a:xfrm>
          <a:prstGeom prst="rect">
            <a:avLst/>
          </a:prstGeom>
        </p:spPr>
      </p:pic>
    </p:spTree>
    <p:extLst>
      <p:ext uri="{BB962C8B-B14F-4D97-AF65-F5344CB8AC3E}">
        <p14:creationId xmlns:p14="http://schemas.microsoft.com/office/powerpoint/2010/main" val="21517811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B9C8E70C-1032-8747-A046-548402C5172B}" vid="{6A8C401A-7EE4-7A48-906C-36A885B8D2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4894</TotalTime>
  <Words>3010</Words>
  <Application>Microsoft Macintosh PowerPoint</Application>
  <PresentationFormat>On-screen Show (4:3)</PresentationFormat>
  <Paragraphs>101</Paragraphs>
  <Slides>21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Figure 23.1. The US Caribbean region in the Fifth National Climate Assessment consists of Puerto Rico and the US Virgin Islands.</vt:lpstr>
      <vt:lpstr>Figure 23.2. Puerto Rico is projected to become warmer and drier, with increasing uncertainty in the magnitude of change beyond midcentury; just how warm and dry depends on the scenario followed.</vt:lpstr>
      <vt:lpstr>Figure 23.3. In the face of climate change, the health of Caribbean people, plants, animals, and ecosystems depends on coordination across multiple scales and boundaries.</vt:lpstr>
      <vt:lpstr>Figure 23.4. Public health is shaped by sociocultural factors and further affected by climate change. </vt:lpstr>
      <vt:lpstr>Figure 23.5. Excess mortality from Hurricane Maria was most common among Puerto Rico’s most impoverished residents. </vt:lpstr>
      <vt:lpstr>Figure 23.6. Coral reefs provide substantial coastal protection benefits to the US Caribbean each year.</vt:lpstr>
      <vt:lpstr>Figure 23.6. Both climate and non-climate stressors affect aquatic and terrestrial ecosystems and biodiversity in the US Caribbean.</vt:lpstr>
      <vt:lpstr>Figure 23.7. Risks to food and water systems differ under wet and dry scenarios. </vt:lpstr>
      <vt:lpstr>Figure 23.8. Cascading impacts of climate change affect food and water systems and security. </vt:lpstr>
      <vt:lpstr>Figure 23.9. Many types of facilities in the US Virgin Islands and Puerto Rico are threatened by storm-induced flooding.</vt:lpstr>
      <vt:lpstr>Figure 23.10. Strengthening the resilience of infrastructure will require a transition to decentralized systems as well as decentralized modes of governance.</vt:lpstr>
      <vt:lpstr>Figure 23.11. Adaptation action in Puerto Rico and the US Virgin Islands reflects different starting times and available capacity.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Bennett, Natalie</dc:creator>
  <cp:lastModifiedBy>Howell, Laurie</cp:lastModifiedBy>
  <cp:revision>92</cp:revision>
  <dcterms:created xsi:type="dcterms:W3CDTF">2018-11-06T19:06:29Z</dcterms:created>
  <dcterms:modified xsi:type="dcterms:W3CDTF">2023-10-18T00:00:06Z</dcterms:modified>
</cp:coreProperties>
</file>